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9"/>
  </p:notesMasterIdLst>
  <p:sldIdLst>
    <p:sldId id="282"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1" r:id="rId17"/>
    <p:sldId id="272" r:id="rId18"/>
    <p:sldId id="273" r:id="rId19"/>
    <p:sldId id="274" r:id="rId20"/>
    <p:sldId id="275" r:id="rId21"/>
    <p:sldId id="276" r:id="rId22"/>
    <p:sldId id="277" r:id="rId23"/>
    <p:sldId id="278" r:id="rId24"/>
    <p:sldId id="279" r:id="rId25"/>
    <p:sldId id="280" r:id="rId26"/>
    <p:sldId id="281" r:id="rId27"/>
    <p:sldId id="283" r:id="rId28"/>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5D91"/>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2" d="100"/>
          <a:sy n="102" d="100"/>
        </p:scale>
        <p:origin x="3168" y="96"/>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0" d="100"/>
          <a:sy n="80" d="100"/>
        </p:scale>
        <p:origin x="5484" y="108"/>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slide" Target="slides/slide2.xml" Id="rId3" /><Relationship Type="http://schemas.openxmlformats.org/officeDocument/2006/relationships/slide" Target="slides/slide20.xml" Id="rId21"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tableStyles" Target="tableStyles.xml" Id="rId33"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19.xml" Id="rId20" /><Relationship Type="http://schemas.openxmlformats.org/officeDocument/2006/relationships/notesMaster" Target="notesMasters/notesMaster1.xml" Id="rId29"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theme" Target="theme/theme1.xml" Id="rId32"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viewProps" Target="viewProps.xml" Id="rId31"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presProps" Target="presProps.xml" Id="rId30" /><Relationship Type="http://schemas.openxmlformats.org/officeDocument/2006/relationships/slide" Target="slides/slide7.xml" Id="rId8" /><Relationship Type="http://schemas.openxmlformats.org/officeDocument/2006/relationships/customXml" Target="/customXML/item.xml" Id="imanage.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1636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a:prstGeom prst="rect">
            <a:avLst/>
          </a:prstGeom>
          <a:noFill/>
          <a:ln w="12700">
            <a:solidFill>
              <a:prstClr val="black"/>
            </a:solidFill>
          </a:ln>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r>
              <a:rPr lang="en-US" dirty="0"/>
              <a:t>These slides are intended to be used and adopted by lawyers and other speakers for a range of audiences. The first 19 slides are appropriate for general audiences. Slides 20 and following are intended for audiences of lawyers. Additional resources on this topic and the white paper these slides summarize appear at https://calappellate.org/about-us/task-force-on-the-defense-of-judges-and-the-rule-of-law .</a:t>
            </a:r>
          </a:p>
        </p:txBody>
      </p:sp>
    </p:spTree>
    <p:extLst>
      <p:ext uri="{BB962C8B-B14F-4D97-AF65-F5344CB8AC3E}">
        <p14:creationId xmlns:p14="http://schemas.microsoft.com/office/powerpoint/2010/main" val="1577819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Explain rule of law using everyday examples: contracts, criminal justice, limits on government. Emphasize fairness and predictability.</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Without rule of law, disputes shift from courts to power. Connect to societal instability and erosion of trust.</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Discuss historical examples: cross burnings at Judges Frank Johnson and J. Skelly Wright; organized resistance to court orders.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Explain bipartisan nature of attacks: political retaliation, calls for impeachment, legitimacy challenges.</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Explain internet as force multiplier enabling rapid, large-scale attacks.</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Reference U.S. Marshals Service Annual Reports (2014–2024). Emphasize trend data.</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Explain real-world consequences: violence, intimidation, and targeting of families.</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Explain declining trust and its systemic implications.</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Courts rely on public acceptance rather than force; legitimacy is essential.</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Use white paper definition emphasizing fairness and consistency.</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Explain importance especially for those without power.</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Explain separation of powers and judicial independence.</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Explain importance of precedent and institutional continuity.</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Explain how tone influences perception and legitimacy.</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Distinguish disagreement from delegitimization.</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Explain boundaries and responsibilities.</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Explain risks to safety and legitimacy.</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Provide examples of professional framing.</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Explain statutory obligations of lawyers.</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Explain ethical limits on speech and conduct.</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Guide client communication and media interactions.</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Explain ethical participation in elections.</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Encourage outreach and education.</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Explain role of lawyers in public discourse.</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3177" tIns="46589" rIns="93177" bIns="46589"/>
          <a:lstStyle/>
          <a:p>
            <a:r>
              <a:rPr dirty="0"/>
              <a:t>Close by emphasizing lawyers’ role in protecting rule of law.</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F283A89-5A4A-434E-916E-C741CD256F99}" type="datetime1">
              <a:rPr lang="en-US" smtClean="0"/>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9934D0-EEDD-45E8-A510-766D68732890}" type="datetime1">
              <a:rPr lang="en-US" smtClean="0"/>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0F7D12-F33A-4532-BE38-B1B221750A82}" type="datetime1">
              <a:rPr lang="en-US" smtClean="0"/>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A0144A6-6922-4209-BDAF-87270218542C}" type="datetime1">
              <a:rPr lang="en-US" smtClean="0"/>
              <a:t>9/18/2026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535CA3C-17C7-44B3-B28D-8976D6B92F25}" type="datetime1">
              <a:rPr lang="en-US" smtClean="0"/>
              <a:t>9/18/2026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D1C0BC5-9F35-47C1-85F6-7B1875A71771}" type="datetime1">
              <a:rPr lang="en-US" smtClean="0"/>
              <a:t>9/18/2026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33FA29-FE12-4F5F-9BD2-F0DCA69E7219}" type="datetime1">
              <a:rPr lang="en-US" smtClean="0"/>
              <a:t>9/18/2026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09A820-A3AD-46A6-B475-632DBD554C09}" type="datetime1">
              <a:rPr lang="en-US" smtClean="0"/>
              <a:t>9/18/2026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DED75D-9560-4E76-A27A-2E47D3063F0E}" type="datetime1">
              <a:rPr lang="en-US" smtClean="0"/>
              <a:t>9/18/2026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E25883-7335-4AE0-BD58-C37AFEED9D52}" type="datetime1">
              <a:rPr lang="en-US" smtClean="0"/>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1EC93B-DB65-4CAF-938C-EFE54BA1AC16}" type="datetime1">
              <a:rPr lang="en-US" smtClean="0"/>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A525B1-3A21-495A-AC6F-62B5B51C232B}" type="datetime1">
              <a:rPr lang="en-US" smtClean="0"/>
              <a:t>9/18/2026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dirty="0"/>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EFA2E-BC48-B020-02A9-E8534268BC0C}"/>
              </a:ext>
            </a:extLst>
          </p:cNvPr>
          <p:cNvSpPr>
            <a:spLocks noGrp="1"/>
          </p:cNvSpPr>
          <p:nvPr>
            <p:ph type="title"/>
          </p:nvPr>
        </p:nvSpPr>
        <p:spPr>
          <a:xfrm>
            <a:off x="1301781" y="792482"/>
            <a:ext cx="6905626" cy="2455544"/>
          </a:xfrm>
          <a:effectLst>
            <a:outerShdw blurRad="50800" dist="38100" dir="8100000" algn="tr" rotWithShape="0">
              <a:srgbClr val="095D91">
                <a:alpha val="28000"/>
              </a:srgbClr>
            </a:outerShdw>
          </a:effectLst>
        </p:spPr>
        <p:txBody>
          <a:bodyPr>
            <a:normAutofit/>
          </a:bodyPr>
          <a:lstStyle/>
          <a:p>
            <a:r>
              <a:rPr lang="en-US" sz="5300" b="1" dirty="0"/>
              <a:t>Defending Judges</a:t>
            </a:r>
            <a:br>
              <a:rPr lang="en-US" sz="5300" b="1" dirty="0"/>
            </a:br>
            <a:r>
              <a:rPr lang="en-US" sz="5300" b="1" dirty="0"/>
              <a:t>and the Rule of Law</a:t>
            </a:r>
          </a:p>
        </p:txBody>
      </p:sp>
      <p:sp>
        <p:nvSpPr>
          <p:cNvPr id="3" name="Content Placeholder 2">
            <a:extLst>
              <a:ext uri="{FF2B5EF4-FFF2-40B4-BE49-F238E27FC236}">
                <a16:creationId xmlns:a16="http://schemas.microsoft.com/office/drawing/2014/main" id="{FC14BDD8-D2FB-EC42-CCBC-98C31ECF6579}"/>
              </a:ext>
            </a:extLst>
          </p:cNvPr>
          <p:cNvSpPr>
            <a:spLocks noGrp="1"/>
          </p:cNvSpPr>
          <p:nvPr>
            <p:ph idx="1"/>
          </p:nvPr>
        </p:nvSpPr>
        <p:spPr>
          <a:xfrm>
            <a:off x="1920907" y="3975104"/>
            <a:ext cx="5699093" cy="2151060"/>
          </a:xfrm>
        </p:spPr>
        <p:txBody>
          <a:bodyPr>
            <a:normAutofit/>
          </a:bodyPr>
          <a:lstStyle/>
          <a:p>
            <a:pPr marL="0" indent="0" algn="ctr">
              <a:buNone/>
            </a:pPr>
            <a:r>
              <a:rPr lang="en-US" sz="2400" dirty="0"/>
              <a:t>Presented by:</a:t>
            </a:r>
          </a:p>
          <a:p>
            <a:pPr marL="0" indent="0" algn="ctr">
              <a:buNone/>
            </a:pPr>
            <a:r>
              <a:rPr lang="en-US" sz="2600" dirty="0"/>
              <a:t>Task Force on the Defense of Judges and the Rule of Law</a:t>
            </a:r>
          </a:p>
          <a:p>
            <a:pPr marL="0" indent="0" algn="ctr">
              <a:buNone/>
            </a:pPr>
            <a:r>
              <a:rPr lang="en-US" sz="2600" dirty="0"/>
              <a:t>September 2026</a:t>
            </a:r>
          </a:p>
        </p:txBody>
      </p:sp>
      <p:cxnSp>
        <p:nvCxnSpPr>
          <p:cNvPr id="8" name="Straight Connector 7">
            <a:extLst>
              <a:ext uri="{FF2B5EF4-FFF2-40B4-BE49-F238E27FC236}">
                <a16:creationId xmlns:a16="http://schemas.microsoft.com/office/drawing/2014/main" id="{41ABFC40-B93D-404B-FA9D-0C8AE2680F05}"/>
              </a:ext>
            </a:extLst>
          </p:cNvPr>
          <p:cNvCxnSpPr/>
          <p:nvPr/>
        </p:nvCxnSpPr>
        <p:spPr>
          <a:xfrm>
            <a:off x="1830420" y="3505200"/>
            <a:ext cx="6210300" cy="0"/>
          </a:xfrm>
          <a:prstGeom prst="line">
            <a:avLst/>
          </a:prstGeom>
          <a:ln w="4445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4" name="Date Placeholder 3">
            <a:extLst>
              <a:ext uri="{FF2B5EF4-FFF2-40B4-BE49-F238E27FC236}">
                <a16:creationId xmlns:a16="http://schemas.microsoft.com/office/drawing/2014/main" id="{E3485DFC-BBDC-8067-2599-E3C6BCEFF602}"/>
              </a:ext>
            </a:extLst>
          </p:cNvPr>
          <p:cNvSpPr>
            <a:spLocks noGrp="1"/>
          </p:cNvSpPr>
          <p:nvPr>
            <p:ph type="dt" sz="half" idx="10"/>
          </p:nvPr>
        </p:nvSpPr>
        <p:spPr/>
        <p:txBody>
          <a:bodyPr/>
          <a:lstStyle/>
          <a:p>
            <a:fld id="{7754A855-DB01-4CF8-B2EF-D8B30D82C021}" type="datetime1">
              <a:rPr lang="en-US" smtClean="0"/>
              <a:t>9/18/2026</a:t>
            </a:fld>
            <a:endParaRPr lang="en-US" dirty="0"/>
          </a:p>
        </p:txBody>
      </p:sp>
      <p:sp>
        <p:nvSpPr>
          <p:cNvPr id="5" name="Footer Placeholder 4">
            <a:extLst>
              <a:ext uri="{FF2B5EF4-FFF2-40B4-BE49-F238E27FC236}">
                <a16:creationId xmlns:a16="http://schemas.microsoft.com/office/drawing/2014/main" id="{8CEA209C-A3DE-5525-BBAF-9E406596FC2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D0736D0-B144-40D5-4F08-EFBB5FE02CC1}"/>
              </a:ext>
            </a:extLst>
          </p:cNvPr>
          <p:cNvSpPr>
            <a:spLocks noGrp="1"/>
          </p:cNvSpPr>
          <p:nvPr>
            <p:ph type="sldNum" sz="quarter" idx="12"/>
          </p:nvPr>
        </p:nvSpPr>
        <p:spPr/>
        <p:txBody>
          <a:bodyPr/>
          <a:lstStyle/>
          <a:p>
            <a:fld id="{C1FF6DA9-008F-8B48-92A6-B652298478BF}" type="slidenum">
              <a:rPr lang="en-US" smtClean="0"/>
              <a:t>1</a:t>
            </a:fld>
            <a:endParaRPr lang="en-US" dirty="0"/>
          </a:p>
        </p:txBody>
      </p:sp>
    </p:spTree>
    <p:extLst>
      <p:ext uri="{BB962C8B-B14F-4D97-AF65-F5344CB8AC3E}">
        <p14:creationId xmlns:p14="http://schemas.microsoft.com/office/powerpoint/2010/main" val="1201365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67560"/>
            <a:ext cx="7007157" cy="1143000"/>
          </a:xfrm>
        </p:spPr>
        <p:txBody>
          <a:bodyPr>
            <a:normAutofit/>
          </a:bodyPr>
          <a:lstStyle/>
          <a:p>
            <a:pPr algn="l"/>
            <a:r>
              <a:rPr sz="4200" b="1" dirty="0"/>
              <a:t>Why the Rule of Law Matters</a:t>
            </a:r>
          </a:p>
        </p:txBody>
      </p:sp>
      <p:sp>
        <p:nvSpPr>
          <p:cNvPr id="3" name="Content Placeholder 2"/>
          <p:cNvSpPr>
            <a:spLocks noGrp="1"/>
          </p:cNvSpPr>
          <p:nvPr>
            <p:ph idx="1"/>
          </p:nvPr>
        </p:nvSpPr>
        <p:spPr>
          <a:xfrm>
            <a:off x="1809750" y="2178997"/>
            <a:ext cx="6877050" cy="3947166"/>
          </a:xfrm>
        </p:spPr>
        <p:txBody>
          <a:bodyPr/>
          <a:lstStyle/>
          <a:p>
            <a:pPr>
              <a:lnSpc>
                <a:spcPct val="114000"/>
              </a:lnSpc>
              <a:buClr>
                <a:srgbClr val="114589"/>
              </a:buClr>
            </a:pPr>
            <a:r>
              <a:rPr dirty="0"/>
              <a:t>Government by law, not individuals</a:t>
            </a:r>
          </a:p>
          <a:p>
            <a:pPr>
              <a:lnSpc>
                <a:spcPct val="114000"/>
              </a:lnSpc>
              <a:buClr>
                <a:srgbClr val="114589"/>
              </a:buClr>
            </a:pPr>
            <a:r>
              <a:rPr dirty="0"/>
              <a:t>Equal application</a:t>
            </a:r>
          </a:p>
          <a:p>
            <a:pPr>
              <a:lnSpc>
                <a:spcPct val="114000"/>
              </a:lnSpc>
              <a:buClr>
                <a:srgbClr val="114589"/>
              </a:buClr>
            </a:pPr>
            <a:r>
              <a:rPr dirty="0"/>
              <a:t>Predictability</a:t>
            </a:r>
          </a:p>
          <a:p>
            <a:pPr>
              <a:lnSpc>
                <a:spcPct val="114000"/>
              </a:lnSpc>
              <a:buClr>
                <a:srgbClr val="095D91"/>
              </a:buClr>
            </a:pPr>
            <a:r>
              <a:rPr dirty="0"/>
              <a:t>Peaceful dispute resolution</a:t>
            </a:r>
          </a:p>
          <a:p>
            <a:pPr>
              <a:lnSpc>
                <a:spcPct val="114000"/>
              </a:lnSpc>
              <a:buClr>
                <a:srgbClr val="114589"/>
              </a:buClr>
            </a:pPr>
            <a:r>
              <a:rPr dirty="0"/>
              <a:t>Protection of rights</a:t>
            </a:r>
          </a:p>
        </p:txBody>
      </p:sp>
      <p:sp>
        <p:nvSpPr>
          <p:cNvPr id="5" name="Date Placeholder 4">
            <a:extLst>
              <a:ext uri="{FF2B5EF4-FFF2-40B4-BE49-F238E27FC236}">
                <a16:creationId xmlns:a16="http://schemas.microsoft.com/office/drawing/2014/main" id="{5449C4BD-A264-8C81-BA81-B0D3A9BEB96B}"/>
              </a:ext>
            </a:extLst>
          </p:cNvPr>
          <p:cNvSpPr>
            <a:spLocks noGrp="1"/>
          </p:cNvSpPr>
          <p:nvPr>
            <p:ph type="dt" sz="half" idx="10"/>
          </p:nvPr>
        </p:nvSpPr>
        <p:spPr>
          <a:xfrm>
            <a:off x="190500" y="6356350"/>
            <a:ext cx="2400300" cy="365125"/>
          </a:xfrm>
        </p:spPr>
        <p:txBody>
          <a:bodyPr/>
          <a:lstStyle/>
          <a:p>
            <a:fld id="{BEF7A491-3383-428E-AEBE-5B1AC22327A5}" type="datetime1">
              <a:rPr lang="en-US" sz="900" smtClean="0"/>
              <a:t>9/18/2026</a:t>
            </a:fld>
            <a:endParaRPr lang="en-US" sz="900" dirty="0"/>
          </a:p>
        </p:txBody>
      </p:sp>
      <p:sp>
        <p:nvSpPr>
          <p:cNvPr id="6" name="Footer Placeholder 5">
            <a:extLst>
              <a:ext uri="{FF2B5EF4-FFF2-40B4-BE49-F238E27FC236}">
                <a16:creationId xmlns:a16="http://schemas.microsoft.com/office/drawing/2014/main" id="{8C2D6A01-DA52-6B11-64DF-A5D8792D0793}"/>
              </a:ext>
            </a:extLst>
          </p:cNvPr>
          <p:cNvSpPr>
            <a:spLocks noGrp="1"/>
          </p:cNvSpPr>
          <p:nvPr>
            <p:ph type="ftr" sz="quarter" idx="11"/>
          </p:nvPr>
        </p:nvSpPr>
        <p:spPr>
          <a:xfrm>
            <a:off x="2927350" y="6356350"/>
            <a:ext cx="3289300" cy="365125"/>
          </a:xfrm>
        </p:spPr>
        <p:txBody>
          <a:bodyPr/>
          <a:lstStyle/>
          <a:p>
            <a:endParaRPr lang="en-US" sz="900" dirty="0"/>
          </a:p>
        </p:txBody>
      </p:sp>
      <p:sp>
        <p:nvSpPr>
          <p:cNvPr id="7" name="Slide Number Placeholder 6">
            <a:extLst>
              <a:ext uri="{FF2B5EF4-FFF2-40B4-BE49-F238E27FC236}">
                <a16:creationId xmlns:a16="http://schemas.microsoft.com/office/drawing/2014/main" id="{13751377-2B10-3E73-6209-2A4EE6B57670}"/>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2</a:t>
            </a:fld>
            <a:endParaRPr lang="en-US" sz="900" dirty="0"/>
          </a:p>
        </p:txBody>
      </p:sp>
      <p:cxnSp>
        <p:nvCxnSpPr>
          <p:cNvPr id="4" name="Straight Connector 3">
            <a:extLst>
              <a:ext uri="{FF2B5EF4-FFF2-40B4-BE49-F238E27FC236}">
                <a16:creationId xmlns:a16="http://schemas.microsoft.com/office/drawing/2014/main" id="{D579FB78-8D53-C913-D0F7-C305D9DAFCCC}"/>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01980"/>
            <a:ext cx="7234136" cy="1240599"/>
          </a:xfrm>
        </p:spPr>
        <p:txBody>
          <a:bodyPr>
            <a:noAutofit/>
          </a:bodyPr>
          <a:lstStyle/>
          <a:p>
            <a:pPr algn="l"/>
            <a:r>
              <a:rPr sz="4200" b="1" dirty="0"/>
              <a:t>What Happens Without the Rule of Law?</a:t>
            </a:r>
          </a:p>
        </p:txBody>
      </p:sp>
      <p:sp>
        <p:nvSpPr>
          <p:cNvPr id="3" name="Content Placeholder 2"/>
          <p:cNvSpPr>
            <a:spLocks noGrp="1"/>
          </p:cNvSpPr>
          <p:nvPr>
            <p:ph idx="1"/>
          </p:nvPr>
        </p:nvSpPr>
        <p:spPr>
          <a:xfrm>
            <a:off x="1838324" y="2406466"/>
            <a:ext cx="6848475" cy="3719697"/>
          </a:xfrm>
        </p:spPr>
        <p:txBody>
          <a:bodyPr/>
          <a:lstStyle/>
          <a:p>
            <a:pPr>
              <a:lnSpc>
                <a:spcPct val="114000"/>
              </a:lnSpc>
              <a:buClr>
                <a:srgbClr val="095D91"/>
              </a:buClr>
            </a:pPr>
            <a:r>
              <a:rPr dirty="0"/>
              <a:t>Power replaces fairness</a:t>
            </a:r>
          </a:p>
          <a:p>
            <a:pPr>
              <a:lnSpc>
                <a:spcPct val="114000"/>
              </a:lnSpc>
              <a:buClr>
                <a:srgbClr val="095D91"/>
              </a:buClr>
            </a:pPr>
            <a:r>
              <a:rPr dirty="0"/>
              <a:t>Arbitrary decisions</a:t>
            </a:r>
          </a:p>
          <a:p>
            <a:pPr>
              <a:lnSpc>
                <a:spcPct val="114000"/>
              </a:lnSpc>
              <a:buClr>
                <a:srgbClr val="095D91"/>
              </a:buClr>
            </a:pPr>
            <a:r>
              <a:rPr dirty="0"/>
              <a:t>Loss of trust</a:t>
            </a:r>
          </a:p>
          <a:p>
            <a:pPr>
              <a:lnSpc>
                <a:spcPct val="114000"/>
              </a:lnSpc>
              <a:buClr>
                <a:srgbClr val="095D91"/>
              </a:buClr>
            </a:pPr>
            <a:r>
              <a:rPr dirty="0"/>
              <a:t>Self-help and conflict</a:t>
            </a:r>
          </a:p>
          <a:p>
            <a:pPr>
              <a:lnSpc>
                <a:spcPct val="114000"/>
              </a:lnSpc>
              <a:buClr>
                <a:srgbClr val="095D91"/>
              </a:buClr>
            </a:pPr>
            <a:r>
              <a:rPr dirty="0"/>
              <a:t>Instability</a:t>
            </a:r>
          </a:p>
        </p:txBody>
      </p:sp>
      <p:sp>
        <p:nvSpPr>
          <p:cNvPr id="7" name="Date Placeholder 4">
            <a:extLst>
              <a:ext uri="{FF2B5EF4-FFF2-40B4-BE49-F238E27FC236}">
                <a16:creationId xmlns:a16="http://schemas.microsoft.com/office/drawing/2014/main" id="{5E3A4C79-CFE9-92DF-0898-B9E1138EA4CA}"/>
              </a:ext>
            </a:extLst>
          </p:cNvPr>
          <p:cNvSpPr>
            <a:spLocks noGrp="1"/>
          </p:cNvSpPr>
          <p:nvPr>
            <p:ph type="dt" sz="half" idx="10"/>
          </p:nvPr>
        </p:nvSpPr>
        <p:spPr>
          <a:xfrm>
            <a:off x="190500" y="6356350"/>
            <a:ext cx="2400300" cy="365125"/>
          </a:xfrm>
        </p:spPr>
        <p:txBody>
          <a:bodyPr/>
          <a:lstStyle/>
          <a:p>
            <a:fld id="{BB322C5B-E758-479B-B476-863717307122}" type="datetime1">
              <a:rPr lang="en-US" sz="900" smtClean="0"/>
              <a:t>9/18/2026</a:t>
            </a:fld>
            <a:endParaRPr lang="en-US" sz="900" dirty="0"/>
          </a:p>
        </p:txBody>
      </p:sp>
      <p:sp>
        <p:nvSpPr>
          <p:cNvPr id="8" name="Footer Placeholder 5">
            <a:extLst>
              <a:ext uri="{FF2B5EF4-FFF2-40B4-BE49-F238E27FC236}">
                <a16:creationId xmlns:a16="http://schemas.microsoft.com/office/drawing/2014/main" id="{86BE161C-8BDC-10A3-2631-0F3D2F2B5DAF}"/>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91D1158B-5494-A556-CFD5-D3DFA30B03F1}"/>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3</a:t>
            </a:fld>
            <a:endParaRPr lang="en-US" sz="900" dirty="0"/>
          </a:p>
        </p:txBody>
      </p:sp>
      <p:cxnSp>
        <p:nvCxnSpPr>
          <p:cNvPr id="5" name="Straight Connector 4">
            <a:extLst>
              <a:ext uri="{FF2B5EF4-FFF2-40B4-BE49-F238E27FC236}">
                <a16:creationId xmlns:a16="http://schemas.microsoft.com/office/drawing/2014/main" id="{2CD9419C-94A3-BA7B-9BAC-C194DB27F935}"/>
              </a:ext>
            </a:extLst>
          </p:cNvPr>
          <p:cNvCxnSpPr>
            <a:cxnSpLocks/>
          </p:cNvCxnSpPr>
          <p:nvPr/>
        </p:nvCxnSpPr>
        <p:spPr>
          <a:xfrm>
            <a:off x="1452664" y="212452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78498"/>
            <a:ext cx="7234136" cy="1143000"/>
          </a:xfrm>
        </p:spPr>
        <p:txBody>
          <a:bodyPr>
            <a:normAutofit/>
          </a:bodyPr>
          <a:lstStyle/>
          <a:p>
            <a:pPr algn="l"/>
            <a:r>
              <a:rPr sz="4100" b="1" dirty="0"/>
              <a:t>Attacks on Judges Are Not New</a:t>
            </a:r>
          </a:p>
        </p:txBody>
      </p:sp>
      <p:sp>
        <p:nvSpPr>
          <p:cNvPr id="3" name="Content Placeholder 2"/>
          <p:cNvSpPr>
            <a:spLocks noGrp="1"/>
          </p:cNvSpPr>
          <p:nvPr>
            <p:ph idx="1"/>
          </p:nvPr>
        </p:nvSpPr>
        <p:spPr>
          <a:xfrm>
            <a:off x="1819274" y="2202180"/>
            <a:ext cx="6867525" cy="3923983"/>
          </a:xfrm>
        </p:spPr>
        <p:txBody>
          <a:bodyPr/>
          <a:lstStyle/>
          <a:p>
            <a:pPr>
              <a:lnSpc>
                <a:spcPct val="114000"/>
              </a:lnSpc>
              <a:buClr>
                <a:srgbClr val="095D91"/>
              </a:buClr>
            </a:pPr>
            <a:r>
              <a:rPr i="1" dirty="0"/>
              <a:t>Brown v. Board </a:t>
            </a:r>
            <a:r>
              <a:rPr dirty="0"/>
              <a:t>backlash</a:t>
            </a:r>
          </a:p>
          <a:p>
            <a:pPr>
              <a:lnSpc>
                <a:spcPct val="114000"/>
              </a:lnSpc>
              <a:buClr>
                <a:srgbClr val="095D91"/>
              </a:buClr>
            </a:pPr>
            <a:r>
              <a:rPr lang="en-US" dirty="0"/>
              <a:t>The </a:t>
            </a:r>
            <a:r>
              <a:rPr dirty="0"/>
              <a:t>Southern Manifesto</a:t>
            </a:r>
          </a:p>
          <a:p>
            <a:pPr>
              <a:lnSpc>
                <a:spcPct val="114000"/>
              </a:lnSpc>
              <a:buClr>
                <a:srgbClr val="095D91"/>
              </a:buClr>
            </a:pPr>
            <a:r>
              <a:rPr dirty="0"/>
              <a:t>Threats to desegregation judges</a:t>
            </a:r>
          </a:p>
        </p:txBody>
      </p:sp>
      <p:sp>
        <p:nvSpPr>
          <p:cNvPr id="7" name="Date Placeholder 4">
            <a:extLst>
              <a:ext uri="{FF2B5EF4-FFF2-40B4-BE49-F238E27FC236}">
                <a16:creationId xmlns:a16="http://schemas.microsoft.com/office/drawing/2014/main" id="{875857DB-C979-409A-1B5F-C3772148F7BC}"/>
              </a:ext>
            </a:extLst>
          </p:cNvPr>
          <p:cNvSpPr>
            <a:spLocks noGrp="1"/>
          </p:cNvSpPr>
          <p:nvPr>
            <p:ph type="dt" sz="half" idx="10"/>
          </p:nvPr>
        </p:nvSpPr>
        <p:spPr>
          <a:xfrm>
            <a:off x="190500" y="6356350"/>
            <a:ext cx="2400300" cy="365125"/>
          </a:xfrm>
        </p:spPr>
        <p:txBody>
          <a:bodyPr/>
          <a:lstStyle/>
          <a:p>
            <a:fld id="{437929A8-CFD7-4736-B434-4801F1127D41}" type="datetime1">
              <a:rPr lang="en-US" sz="900" smtClean="0"/>
              <a:t>9/18/2026</a:t>
            </a:fld>
            <a:endParaRPr lang="en-US" sz="900" dirty="0"/>
          </a:p>
        </p:txBody>
      </p:sp>
      <p:sp>
        <p:nvSpPr>
          <p:cNvPr id="8" name="Footer Placeholder 5">
            <a:extLst>
              <a:ext uri="{FF2B5EF4-FFF2-40B4-BE49-F238E27FC236}">
                <a16:creationId xmlns:a16="http://schemas.microsoft.com/office/drawing/2014/main" id="{8F36E669-EE96-39F6-08CA-452634215C76}"/>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4865B803-5F1A-1338-EA65-6E30C570C5CA}"/>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4</a:t>
            </a:fld>
            <a:endParaRPr lang="en-US" sz="900" dirty="0"/>
          </a:p>
        </p:txBody>
      </p:sp>
      <p:cxnSp>
        <p:nvCxnSpPr>
          <p:cNvPr id="4" name="Straight Connector 3">
            <a:extLst>
              <a:ext uri="{FF2B5EF4-FFF2-40B4-BE49-F238E27FC236}">
                <a16:creationId xmlns:a16="http://schemas.microsoft.com/office/drawing/2014/main" id="{77DA344B-E007-C8AC-C799-751CB961EE58}"/>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78498"/>
            <a:ext cx="7234136" cy="1143000"/>
          </a:xfrm>
        </p:spPr>
        <p:txBody>
          <a:bodyPr>
            <a:normAutofit/>
          </a:bodyPr>
          <a:lstStyle/>
          <a:p>
            <a:pPr algn="l"/>
            <a:r>
              <a:rPr sz="4200" b="1" dirty="0"/>
              <a:t>Late 20th Century Examples</a:t>
            </a:r>
          </a:p>
        </p:txBody>
      </p:sp>
      <p:sp>
        <p:nvSpPr>
          <p:cNvPr id="3" name="Content Placeholder 2"/>
          <p:cNvSpPr>
            <a:spLocks noGrp="1"/>
          </p:cNvSpPr>
          <p:nvPr>
            <p:ph idx="1"/>
          </p:nvPr>
        </p:nvSpPr>
        <p:spPr>
          <a:xfrm>
            <a:off x="1790700" y="2171700"/>
            <a:ext cx="6896100" cy="3954463"/>
          </a:xfrm>
        </p:spPr>
        <p:txBody>
          <a:bodyPr/>
          <a:lstStyle/>
          <a:p>
            <a:pPr>
              <a:lnSpc>
                <a:spcPct val="114000"/>
              </a:lnSpc>
              <a:buClr>
                <a:srgbClr val="095D91"/>
              </a:buClr>
            </a:pPr>
            <a:r>
              <a:rPr dirty="0"/>
              <a:t>Justice Penny White (1996)</a:t>
            </a:r>
          </a:p>
          <a:p>
            <a:pPr>
              <a:lnSpc>
                <a:spcPct val="114000"/>
              </a:lnSpc>
              <a:buClr>
                <a:srgbClr val="095D91"/>
              </a:buClr>
            </a:pPr>
            <a:r>
              <a:rPr dirty="0"/>
              <a:t>Judge Harold Baer impeachment calls</a:t>
            </a:r>
          </a:p>
          <a:p>
            <a:pPr>
              <a:lnSpc>
                <a:spcPct val="114000"/>
              </a:lnSpc>
              <a:buClr>
                <a:srgbClr val="095D91"/>
              </a:buClr>
            </a:pPr>
            <a:r>
              <a:rPr i="1" dirty="0"/>
              <a:t>Bush v. Gore </a:t>
            </a:r>
            <a:r>
              <a:rPr dirty="0"/>
              <a:t>backlash</a:t>
            </a:r>
          </a:p>
        </p:txBody>
      </p:sp>
      <p:sp>
        <p:nvSpPr>
          <p:cNvPr id="7" name="Date Placeholder 4">
            <a:extLst>
              <a:ext uri="{FF2B5EF4-FFF2-40B4-BE49-F238E27FC236}">
                <a16:creationId xmlns:a16="http://schemas.microsoft.com/office/drawing/2014/main" id="{FB7885A7-7417-8988-4181-E42DC9B85141}"/>
              </a:ext>
            </a:extLst>
          </p:cNvPr>
          <p:cNvSpPr>
            <a:spLocks noGrp="1"/>
          </p:cNvSpPr>
          <p:nvPr>
            <p:ph type="dt" sz="half" idx="10"/>
          </p:nvPr>
        </p:nvSpPr>
        <p:spPr>
          <a:xfrm>
            <a:off x="190500" y="6356350"/>
            <a:ext cx="2400300" cy="365125"/>
          </a:xfrm>
        </p:spPr>
        <p:txBody>
          <a:bodyPr/>
          <a:lstStyle/>
          <a:p>
            <a:fld id="{22A718CF-12BA-4DC4-9DE7-6C44FFFCA7C7}" type="datetime1">
              <a:rPr lang="en-US" sz="900" smtClean="0"/>
              <a:t>9/18/2026</a:t>
            </a:fld>
            <a:endParaRPr lang="en-US" sz="900" dirty="0"/>
          </a:p>
        </p:txBody>
      </p:sp>
      <p:sp>
        <p:nvSpPr>
          <p:cNvPr id="8" name="Footer Placeholder 5">
            <a:extLst>
              <a:ext uri="{FF2B5EF4-FFF2-40B4-BE49-F238E27FC236}">
                <a16:creationId xmlns:a16="http://schemas.microsoft.com/office/drawing/2014/main" id="{6974DC2E-B1E6-3E1F-F20D-5AD3D4D1F754}"/>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92FF485A-FA85-E62A-C645-30D456B75DD2}"/>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5</a:t>
            </a:fld>
            <a:endParaRPr lang="en-US" sz="900" dirty="0"/>
          </a:p>
        </p:txBody>
      </p:sp>
      <p:cxnSp>
        <p:nvCxnSpPr>
          <p:cNvPr id="4" name="Straight Connector 3">
            <a:extLst>
              <a:ext uri="{FF2B5EF4-FFF2-40B4-BE49-F238E27FC236}">
                <a16:creationId xmlns:a16="http://schemas.microsoft.com/office/drawing/2014/main" id="{665CFD49-F621-0E4E-642D-F5F628EC6700}"/>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70878"/>
            <a:ext cx="7234136" cy="1143000"/>
          </a:xfrm>
        </p:spPr>
        <p:txBody>
          <a:bodyPr>
            <a:normAutofit/>
          </a:bodyPr>
          <a:lstStyle/>
          <a:p>
            <a:pPr algn="l"/>
            <a:r>
              <a:rPr sz="4200" b="1" dirty="0"/>
              <a:t>What Is Different Today?</a:t>
            </a:r>
          </a:p>
        </p:txBody>
      </p:sp>
      <p:sp>
        <p:nvSpPr>
          <p:cNvPr id="3" name="Content Placeholder 2"/>
          <p:cNvSpPr>
            <a:spLocks noGrp="1"/>
          </p:cNvSpPr>
          <p:nvPr>
            <p:ph idx="1"/>
          </p:nvPr>
        </p:nvSpPr>
        <p:spPr>
          <a:xfrm>
            <a:off x="1809750" y="2194560"/>
            <a:ext cx="6877050" cy="3931603"/>
          </a:xfrm>
        </p:spPr>
        <p:txBody>
          <a:bodyPr/>
          <a:lstStyle/>
          <a:p>
            <a:pPr>
              <a:lnSpc>
                <a:spcPct val="114000"/>
              </a:lnSpc>
              <a:buClr>
                <a:srgbClr val="095D91"/>
              </a:buClr>
            </a:pPr>
            <a:r>
              <a:rPr dirty="0"/>
              <a:t>Social media amplification</a:t>
            </a:r>
          </a:p>
          <a:p>
            <a:pPr>
              <a:lnSpc>
                <a:spcPct val="114000"/>
              </a:lnSpc>
              <a:buClr>
                <a:srgbClr val="095D91"/>
              </a:buClr>
            </a:pPr>
            <a:r>
              <a:rPr dirty="0"/>
              <a:t>Low-cost doxing</a:t>
            </a:r>
          </a:p>
          <a:p>
            <a:pPr>
              <a:lnSpc>
                <a:spcPct val="114000"/>
              </a:lnSpc>
              <a:buClr>
                <a:srgbClr val="095D91"/>
              </a:buClr>
            </a:pPr>
            <a:r>
              <a:rPr dirty="0"/>
              <a:t>Coordinated harassment</a:t>
            </a:r>
          </a:p>
        </p:txBody>
      </p:sp>
      <p:sp>
        <p:nvSpPr>
          <p:cNvPr id="7" name="Date Placeholder 4">
            <a:extLst>
              <a:ext uri="{FF2B5EF4-FFF2-40B4-BE49-F238E27FC236}">
                <a16:creationId xmlns:a16="http://schemas.microsoft.com/office/drawing/2014/main" id="{B9A01D16-5565-807A-0CD2-F03960D1D292}"/>
              </a:ext>
            </a:extLst>
          </p:cNvPr>
          <p:cNvSpPr>
            <a:spLocks noGrp="1"/>
          </p:cNvSpPr>
          <p:nvPr>
            <p:ph type="dt" sz="half" idx="10"/>
          </p:nvPr>
        </p:nvSpPr>
        <p:spPr>
          <a:xfrm>
            <a:off x="190500" y="6356350"/>
            <a:ext cx="2400300" cy="365125"/>
          </a:xfrm>
        </p:spPr>
        <p:txBody>
          <a:bodyPr/>
          <a:lstStyle/>
          <a:p>
            <a:fld id="{731306E8-FB7B-4827-9E34-E5D257DC02FD}" type="datetime1">
              <a:rPr lang="en-US" sz="900" smtClean="0"/>
              <a:t>9/18/2026</a:t>
            </a:fld>
            <a:endParaRPr lang="en-US" sz="900" dirty="0"/>
          </a:p>
        </p:txBody>
      </p:sp>
      <p:sp>
        <p:nvSpPr>
          <p:cNvPr id="8" name="Footer Placeholder 5">
            <a:extLst>
              <a:ext uri="{FF2B5EF4-FFF2-40B4-BE49-F238E27FC236}">
                <a16:creationId xmlns:a16="http://schemas.microsoft.com/office/drawing/2014/main" id="{5F263CA6-9033-41AD-9061-B14024035E8F}"/>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162577F2-AC0A-0545-5DBF-7122E1DDC958}"/>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6</a:t>
            </a:fld>
            <a:endParaRPr lang="en-US" sz="900" dirty="0"/>
          </a:p>
        </p:txBody>
      </p:sp>
      <p:cxnSp>
        <p:nvCxnSpPr>
          <p:cNvPr id="4" name="Straight Connector 3">
            <a:extLst>
              <a:ext uri="{FF2B5EF4-FFF2-40B4-BE49-F238E27FC236}">
                <a16:creationId xmlns:a16="http://schemas.microsoft.com/office/drawing/2014/main" id="{88ED441C-6A7A-B573-BB48-F4D069A39880}"/>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70878"/>
            <a:ext cx="7234136" cy="1143000"/>
          </a:xfrm>
        </p:spPr>
        <p:txBody>
          <a:bodyPr>
            <a:normAutofit fontScale="90000"/>
          </a:bodyPr>
          <a:lstStyle/>
          <a:p>
            <a:pPr algn="l"/>
            <a:r>
              <a:rPr lang="en-US" sz="4200" b="1" dirty="0"/>
              <a:t>What’s Different? – </a:t>
            </a:r>
            <a:r>
              <a:rPr sz="4200" b="1" dirty="0"/>
              <a:t>Increase</a:t>
            </a:r>
            <a:r>
              <a:rPr lang="en-US" sz="4200" b="1" dirty="0"/>
              <a:t>d</a:t>
            </a:r>
            <a:r>
              <a:rPr sz="4200" b="1" dirty="0"/>
              <a:t> Threats</a:t>
            </a:r>
            <a:r>
              <a:rPr lang="en-US" sz="4200" b="1" dirty="0"/>
              <a:t> Against Judges</a:t>
            </a:r>
            <a:endParaRPr sz="4200" b="1" dirty="0"/>
          </a:p>
        </p:txBody>
      </p:sp>
      <p:sp>
        <p:nvSpPr>
          <p:cNvPr id="3" name="Content Placeholder 2"/>
          <p:cNvSpPr>
            <a:spLocks noGrp="1"/>
          </p:cNvSpPr>
          <p:nvPr>
            <p:ph idx="1"/>
          </p:nvPr>
        </p:nvSpPr>
        <p:spPr>
          <a:xfrm>
            <a:off x="1828800" y="2263140"/>
            <a:ext cx="6858000" cy="3863023"/>
          </a:xfrm>
        </p:spPr>
        <p:txBody>
          <a:bodyPr/>
          <a:lstStyle/>
          <a:p>
            <a:pPr>
              <a:buClr>
                <a:srgbClr val="095D91"/>
              </a:buClr>
            </a:pPr>
            <a:r>
              <a:rPr dirty="0"/>
              <a:t>US</a:t>
            </a:r>
            <a:r>
              <a:rPr lang="en-US" dirty="0"/>
              <a:t> </a:t>
            </a:r>
            <a:r>
              <a:rPr dirty="0"/>
              <a:t>M</a:t>
            </a:r>
            <a:r>
              <a:rPr lang="en-US" dirty="0"/>
              <a:t>arshals </a:t>
            </a:r>
            <a:r>
              <a:rPr dirty="0"/>
              <a:t>S</a:t>
            </a:r>
            <a:r>
              <a:rPr lang="en-US" dirty="0"/>
              <a:t>ervice</a:t>
            </a:r>
            <a:r>
              <a:rPr dirty="0"/>
              <a:t>: threats more than doubled</a:t>
            </a:r>
            <a:r>
              <a:rPr lang="en-US" dirty="0"/>
              <a:t> in recent years</a:t>
            </a:r>
            <a:endParaRPr dirty="0"/>
          </a:p>
          <a:p>
            <a:pPr>
              <a:buClr>
                <a:srgbClr val="095D91"/>
              </a:buClr>
            </a:pPr>
            <a:r>
              <a:rPr dirty="0"/>
              <a:t>~20% annual increases</a:t>
            </a:r>
          </a:p>
          <a:p>
            <a:pPr>
              <a:lnSpc>
                <a:spcPct val="114000"/>
              </a:lnSpc>
              <a:buClr>
                <a:srgbClr val="095D91"/>
              </a:buClr>
            </a:pPr>
            <a:r>
              <a:rPr dirty="0"/>
              <a:t>Rise in electronic threats</a:t>
            </a:r>
          </a:p>
        </p:txBody>
      </p:sp>
      <p:sp>
        <p:nvSpPr>
          <p:cNvPr id="7" name="Date Placeholder 4">
            <a:extLst>
              <a:ext uri="{FF2B5EF4-FFF2-40B4-BE49-F238E27FC236}">
                <a16:creationId xmlns:a16="http://schemas.microsoft.com/office/drawing/2014/main" id="{6E5A7A8A-E65E-7D70-6412-EC7AD68C2C20}"/>
              </a:ext>
            </a:extLst>
          </p:cNvPr>
          <p:cNvSpPr>
            <a:spLocks noGrp="1"/>
          </p:cNvSpPr>
          <p:nvPr>
            <p:ph type="dt" sz="half" idx="10"/>
          </p:nvPr>
        </p:nvSpPr>
        <p:spPr>
          <a:xfrm>
            <a:off x="190500" y="6356350"/>
            <a:ext cx="2400300" cy="365125"/>
          </a:xfrm>
        </p:spPr>
        <p:txBody>
          <a:bodyPr/>
          <a:lstStyle/>
          <a:p>
            <a:fld id="{9D562D82-CA96-4342-A134-668A54D4D87A}" type="datetime1">
              <a:rPr lang="en-US" sz="900" smtClean="0"/>
              <a:t>9/18/2026</a:t>
            </a:fld>
            <a:endParaRPr lang="en-US" sz="900" dirty="0"/>
          </a:p>
        </p:txBody>
      </p:sp>
      <p:sp>
        <p:nvSpPr>
          <p:cNvPr id="8" name="Footer Placeholder 5">
            <a:extLst>
              <a:ext uri="{FF2B5EF4-FFF2-40B4-BE49-F238E27FC236}">
                <a16:creationId xmlns:a16="http://schemas.microsoft.com/office/drawing/2014/main" id="{0575D780-2F43-6E4E-223B-857C170389D0}"/>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E7A7AE01-FBC0-BA6B-839E-DB622BD8A9A8}"/>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7</a:t>
            </a:fld>
            <a:endParaRPr lang="en-US" sz="900" dirty="0"/>
          </a:p>
        </p:txBody>
      </p:sp>
      <p:cxnSp>
        <p:nvCxnSpPr>
          <p:cNvPr id="4" name="Straight Connector 3">
            <a:extLst>
              <a:ext uri="{FF2B5EF4-FFF2-40B4-BE49-F238E27FC236}">
                <a16:creationId xmlns:a16="http://schemas.microsoft.com/office/drawing/2014/main" id="{5E019FFC-97E0-4703-7236-836699119586}"/>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678498"/>
            <a:ext cx="7239000" cy="1143000"/>
          </a:xfrm>
        </p:spPr>
        <p:txBody>
          <a:bodyPr>
            <a:normAutofit fontScale="90000"/>
          </a:bodyPr>
          <a:lstStyle/>
          <a:p>
            <a:pPr algn="l"/>
            <a:r>
              <a:rPr lang="en-US" sz="4200" b="1" dirty="0"/>
              <a:t>What’s Different? — </a:t>
            </a:r>
            <a:r>
              <a:rPr sz="4200" b="1" dirty="0"/>
              <a:t>Recent High-Profile Incidents</a:t>
            </a:r>
          </a:p>
        </p:txBody>
      </p:sp>
      <p:sp>
        <p:nvSpPr>
          <p:cNvPr id="3" name="Content Placeholder 2"/>
          <p:cNvSpPr>
            <a:spLocks noGrp="1"/>
          </p:cNvSpPr>
          <p:nvPr>
            <p:ph idx="1"/>
          </p:nvPr>
        </p:nvSpPr>
        <p:spPr>
          <a:xfrm>
            <a:off x="1809750" y="2186940"/>
            <a:ext cx="6877050" cy="3939223"/>
          </a:xfrm>
        </p:spPr>
        <p:txBody>
          <a:bodyPr/>
          <a:lstStyle/>
          <a:p>
            <a:pPr>
              <a:lnSpc>
                <a:spcPct val="114000"/>
              </a:lnSpc>
              <a:buClr>
                <a:srgbClr val="095D91"/>
              </a:buClr>
            </a:pPr>
            <a:r>
              <a:rPr dirty="0"/>
              <a:t>Kavanaugh assassination attempt (2022)</a:t>
            </a:r>
          </a:p>
          <a:p>
            <a:pPr>
              <a:lnSpc>
                <a:spcPct val="114000"/>
              </a:lnSpc>
              <a:buClr>
                <a:srgbClr val="095D91"/>
              </a:buClr>
            </a:pPr>
            <a:r>
              <a:rPr dirty="0"/>
              <a:t>Murder of Judge John Roemer</a:t>
            </a:r>
            <a:r>
              <a:rPr lang="en-US" dirty="0"/>
              <a:t> (2022)</a:t>
            </a:r>
            <a:endParaRPr dirty="0"/>
          </a:p>
          <a:p>
            <a:pPr>
              <a:lnSpc>
                <a:spcPct val="114000"/>
              </a:lnSpc>
              <a:buClr>
                <a:srgbClr val="095D91"/>
              </a:buClr>
            </a:pPr>
            <a:r>
              <a:rPr lang="en-US" dirty="0"/>
              <a:t>"</a:t>
            </a:r>
            <a:r>
              <a:rPr dirty="0"/>
              <a:t>Pizza doxing</a:t>
            </a:r>
            <a:r>
              <a:rPr lang="en-US" dirty="0"/>
              <a:t>"</a:t>
            </a:r>
            <a:r>
              <a:rPr dirty="0"/>
              <a:t> </a:t>
            </a:r>
            <a:r>
              <a:rPr lang="en-US" dirty="0"/>
              <a:t>following murder of</a:t>
            </a:r>
            <a:r>
              <a:rPr dirty="0"/>
              <a:t> Judge Salas</a:t>
            </a:r>
            <a:r>
              <a:rPr lang="en-US" dirty="0"/>
              <a:t>’</a:t>
            </a:r>
            <a:r>
              <a:rPr dirty="0"/>
              <a:t> </a:t>
            </a:r>
            <a:r>
              <a:rPr lang="en-US" dirty="0"/>
              <a:t>son in 2020</a:t>
            </a:r>
            <a:endParaRPr dirty="0"/>
          </a:p>
        </p:txBody>
      </p:sp>
      <p:sp>
        <p:nvSpPr>
          <p:cNvPr id="7" name="Date Placeholder 4">
            <a:extLst>
              <a:ext uri="{FF2B5EF4-FFF2-40B4-BE49-F238E27FC236}">
                <a16:creationId xmlns:a16="http://schemas.microsoft.com/office/drawing/2014/main" id="{BCBBF699-D5DB-74ED-460F-642C5CC9798A}"/>
              </a:ext>
            </a:extLst>
          </p:cNvPr>
          <p:cNvSpPr>
            <a:spLocks noGrp="1"/>
          </p:cNvSpPr>
          <p:nvPr>
            <p:ph type="dt" sz="half" idx="10"/>
          </p:nvPr>
        </p:nvSpPr>
        <p:spPr>
          <a:xfrm>
            <a:off x="190500" y="6356350"/>
            <a:ext cx="2400300" cy="365125"/>
          </a:xfrm>
        </p:spPr>
        <p:txBody>
          <a:bodyPr/>
          <a:lstStyle/>
          <a:p>
            <a:fld id="{E50B8566-2ABD-4588-9A0A-B8D052ACD2E4}" type="datetime1">
              <a:rPr lang="en-US" sz="900" smtClean="0"/>
              <a:t>9/18/2026</a:t>
            </a:fld>
            <a:endParaRPr lang="en-US" sz="900" dirty="0"/>
          </a:p>
        </p:txBody>
      </p:sp>
      <p:sp>
        <p:nvSpPr>
          <p:cNvPr id="8" name="Footer Placeholder 5">
            <a:extLst>
              <a:ext uri="{FF2B5EF4-FFF2-40B4-BE49-F238E27FC236}">
                <a16:creationId xmlns:a16="http://schemas.microsoft.com/office/drawing/2014/main" id="{1C2C2E34-6905-9556-6D5E-00545BC1DD0F}"/>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62D038EA-6769-719C-F560-F9D1FD2F2C5F}"/>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8</a:t>
            </a:fld>
            <a:endParaRPr lang="en-US" sz="900" dirty="0"/>
          </a:p>
        </p:txBody>
      </p:sp>
      <p:cxnSp>
        <p:nvCxnSpPr>
          <p:cNvPr id="4" name="Straight Connector 3">
            <a:extLst>
              <a:ext uri="{FF2B5EF4-FFF2-40B4-BE49-F238E27FC236}">
                <a16:creationId xmlns:a16="http://schemas.microsoft.com/office/drawing/2014/main" id="{69605CE5-F274-10D8-7164-A198B6C191BA}"/>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78498"/>
            <a:ext cx="7234136" cy="1143000"/>
          </a:xfrm>
        </p:spPr>
        <p:txBody>
          <a:bodyPr>
            <a:normAutofit fontScale="90000"/>
          </a:bodyPr>
          <a:lstStyle/>
          <a:p>
            <a:pPr algn="l"/>
            <a:r>
              <a:rPr sz="4200" b="1" dirty="0"/>
              <a:t>Public Confidence </a:t>
            </a:r>
            <a:r>
              <a:rPr lang="en-US" sz="4200" b="1" dirty="0"/>
              <a:t>in the Judiciary</a:t>
            </a:r>
            <a:endParaRPr sz="4200" b="1" dirty="0"/>
          </a:p>
        </p:txBody>
      </p:sp>
      <p:sp>
        <p:nvSpPr>
          <p:cNvPr id="3" name="Content Placeholder 2"/>
          <p:cNvSpPr>
            <a:spLocks noGrp="1"/>
          </p:cNvSpPr>
          <p:nvPr>
            <p:ph idx="1"/>
          </p:nvPr>
        </p:nvSpPr>
        <p:spPr>
          <a:xfrm>
            <a:off x="1819274" y="2171700"/>
            <a:ext cx="6867525" cy="3954463"/>
          </a:xfrm>
        </p:spPr>
        <p:txBody>
          <a:bodyPr/>
          <a:lstStyle/>
          <a:p>
            <a:pPr>
              <a:lnSpc>
                <a:spcPct val="114000"/>
              </a:lnSpc>
              <a:buClr>
                <a:srgbClr val="095D91"/>
              </a:buClr>
            </a:pPr>
            <a:r>
              <a:rPr dirty="0"/>
              <a:t>Gallup: ~35% confidence (2024)</a:t>
            </a:r>
          </a:p>
          <a:p>
            <a:pPr>
              <a:lnSpc>
                <a:spcPct val="114000"/>
              </a:lnSpc>
              <a:buClr>
                <a:srgbClr val="095D91"/>
              </a:buClr>
            </a:pPr>
            <a:r>
              <a:rPr dirty="0"/>
              <a:t>24-point drop since 2020</a:t>
            </a:r>
          </a:p>
          <a:p>
            <a:pPr>
              <a:lnSpc>
                <a:spcPct val="114000"/>
              </a:lnSpc>
              <a:buClr>
                <a:srgbClr val="095D91"/>
              </a:buClr>
            </a:pPr>
            <a:r>
              <a:rPr dirty="0"/>
              <a:t>Bipartisan decline</a:t>
            </a:r>
          </a:p>
        </p:txBody>
      </p:sp>
      <p:sp>
        <p:nvSpPr>
          <p:cNvPr id="7" name="Date Placeholder 4">
            <a:extLst>
              <a:ext uri="{FF2B5EF4-FFF2-40B4-BE49-F238E27FC236}">
                <a16:creationId xmlns:a16="http://schemas.microsoft.com/office/drawing/2014/main" id="{32EEE874-9AB8-AFA7-C093-0B8D5192BAC1}"/>
              </a:ext>
            </a:extLst>
          </p:cNvPr>
          <p:cNvSpPr>
            <a:spLocks noGrp="1"/>
          </p:cNvSpPr>
          <p:nvPr>
            <p:ph type="dt" sz="half" idx="10"/>
          </p:nvPr>
        </p:nvSpPr>
        <p:spPr>
          <a:xfrm>
            <a:off x="190500" y="6356350"/>
            <a:ext cx="2400300" cy="365125"/>
          </a:xfrm>
        </p:spPr>
        <p:txBody>
          <a:bodyPr/>
          <a:lstStyle/>
          <a:p>
            <a:fld id="{9BD592AF-D860-4AD2-8D65-79D994AFB655}" type="datetime1">
              <a:rPr lang="en-US" sz="900" smtClean="0"/>
              <a:t>9/18/2026</a:t>
            </a:fld>
            <a:endParaRPr lang="en-US" sz="900" dirty="0"/>
          </a:p>
        </p:txBody>
      </p:sp>
      <p:sp>
        <p:nvSpPr>
          <p:cNvPr id="8" name="Footer Placeholder 5">
            <a:extLst>
              <a:ext uri="{FF2B5EF4-FFF2-40B4-BE49-F238E27FC236}">
                <a16:creationId xmlns:a16="http://schemas.microsoft.com/office/drawing/2014/main" id="{F6E090F7-DC4E-6301-80D1-7BDA4509A4C6}"/>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2C654388-F403-B348-A735-3450128839B8}"/>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9</a:t>
            </a:fld>
            <a:endParaRPr lang="en-US" sz="900" dirty="0"/>
          </a:p>
        </p:txBody>
      </p:sp>
      <p:cxnSp>
        <p:nvCxnSpPr>
          <p:cNvPr id="4" name="Straight Connector 3">
            <a:extLst>
              <a:ext uri="{FF2B5EF4-FFF2-40B4-BE49-F238E27FC236}">
                <a16:creationId xmlns:a16="http://schemas.microsoft.com/office/drawing/2014/main" id="{6152E45F-0BD6-3F10-96D9-D90DF51B6187}"/>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86118"/>
            <a:ext cx="7234136" cy="1143000"/>
          </a:xfrm>
        </p:spPr>
        <p:txBody>
          <a:bodyPr>
            <a:normAutofit/>
          </a:bodyPr>
          <a:lstStyle/>
          <a:p>
            <a:pPr algn="l"/>
            <a:r>
              <a:rPr sz="4200" b="1" dirty="0"/>
              <a:t>Why Legitimacy Matters</a:t>
            </a:r>
          </a:p>
        </p:txBody>
      </p:sp>
      <p:sp>
        <p:nvSpPr>
          <p:cNvPr id="3" name="Content Placeholder 2"/>
          <p:cNvSpPr>
            <a:spLocks noGrp="1"/>
          </p:cNvSpPr>
          <p:nvPr>
            <p:ph idx="1"/>
          </p:nvPr>
        </p:nvSpPr>
        <p:spPr>
          <a:xfrm>
            <a:off x="1819274" y="2179320"/>
            <a:ext cx="6867525" cy="3946843"/>
          </a:xfrm>
        </p:spPr>
        <p:txBody>
          <a:bodyPr/>
          <a:lstStyle/>
          <a:p>
            <a:pPr>
              <a:lnSpc>
                <a:spcPct val="114000"/>
              </a:lnSpc>
              <a:buClr>
                <a:srgbClr val="095D91"/>
              </a:buClr>
            </a:pPr>
            <a:r>
              <a:rPr dirty="0"/>
              <a:t>Acceptance of decisions</a:t>
            </a:r>
          </a:p>
          <a:p>
            <a:pPr>
              <a:lnSpc>
                <a:spcPct val="114000"/>
              </a:lnSpc>
              <a:buClr>
                <a:srgbClr val="095D91"/>
              </a:buClr>
            </a:pPr>
            <a:r>
              <a:rPr dirty="0"/>
              <a:t>Reduced self-help</a:t>
            </a:r>
          </a:p>
          <a:p>
            <a:pPr>
              <a:lnSpc>
                <a:spcPct val="114000"/>
              </a:lnSpc>
              <a:buClr>
                <a:srgbClr val="095D91"/>
              </a:buClr>
            </a:pPr>
            <a:r>
              <a:rPr dirty="0"/>
              <a:t>Stability of institutions</a:t>
            </a:r>
          </a:p>
        </p:txBody>
      </p:sp>
      <p:sp>
        <p:nvSpPr>
          <p:cNvPr id="7" name="Date Placeholder 4">
            <a:extLst>
              <a:ext uri="{FF2B5EF4-FFF2-40B4-BE49-F238E27FC236}">
                <a16:creationId xmlns:a16="http://schemas.microsoft.com/office/drawing/2014/main" id="{2FA8CA2D-8658-4B08-0242-E02D293FC988}"/>
              </a:ext>
            </a:extLst>
          </p:cNvPr>
          <p:cNvSpPr>
            <a:spLocks noGrp="1"/>
          </p:cNvSpPr>
          <p:nvPr>
            <p:ph type="dt" sz="half" idx="10"/>
          </p:nvPr>
        </p:nvSpPr>
        <p:spPr>
          <a:xfrm>
            <a:off x="190500" y="6356350"/>
            <a:ext cx="2400300" cy="365125"/>
          </a:xfrm>
        </p:spPr>
        <p:txBody>
          <a:bodyPr/>
          <a:lstStyle/>
          <a:p>
            <a:fld id="{2865E96F-E1E5-4BF8-95FD-C5878DBBA365}" type="datetime1">
              <a:rPr lang="en-US" sz="900" smtClean="0"/>
              <a:t>9/18/2026</a:t>
            </a:fld>
            <a:endParaRPr lang="en-US" sz="900" dirty="0"/>
          </a:p>
        </p:txBody>
      </p:sp>
      <p:sp>
        <p:nvSpPr>
          <p:cNvPr id="8" name="Footer Placeholder 5">
            <a:extLst>
              <a:ext uri="{FF2B5EF4-FFF2-40B4-BE49-F238E27FC236}">
                <a16:creationId xmlns:a16="http://schemas.microsoft.com/office/drawing/2014/main" id="{AC328DF4-1088-AC5D-7285-A93614DB729A}"/>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66A63F34-699B-8D69-1F2E-41BF10DDA392}"/>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10</a:t>
            </a:fld>
            <a:endParaRPr lang="en-US" sz="900" dirty="0"/>
          </a:p>
        </p:txBody>
      </p:sp>
      <p:cxnSp>
        <p:nvCxnSpPr>
          <p:cNvPr id="4" name="Straight Connector 3">
            <a:extLst>
              <a:ext uri="{FF2B5EF4-FFF2-40B4-BE49-F238E27FC236}">
                <a16:creationId xmlns:a16="http://schemas.microsoft.com/office/drawing/2014/main" id="{FAFF6F3F-6220-333E-466D-9A166F95E86C}"/>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86118"/>
            <a:ext cx="7234136" cy="1143000"/>
          </a:xfrm>
        </p:spPr>
        <p:txBody>
          <a:bodyPr>
            <a:normAutofit/>
          </a:bodyPr>
          <a:lstStyle/>
          <a:p>
            <a:pPr algn="l"/>
            <a:r>
              <a:rPr sz="4200" b="1" dirty="0"/>
              <a:t>Defining the Rule of Law</a:t>
            </a:r>
          </a:p>
        </p:txBody>
      </p:sp>
      <p:sp>
        <p:nvSpPr>
          <p:cNvPr id="3" name="Content Placeholder 2"/>
          <p:cNvSpPr>
            <a:spLocks noGrp="1"/>
          </p:cNvSpPr>
          <p:nvPr>
            <p:ph idx="1"/>
          </p:nvPr>
        </p:nvSpPr>
        <p:spPr>
          <a:xfrm>
            <a:off x="1800224" y="2171700"/>
            <a:ext cx="6886575" cy="3954463"/>
          </a:xfrm>
        </p:spPr>
        <p:txBody>
          <a:bodyPr/>
          <a:lstStyle/>
          <a:p>
            <a:pPr>
              <a:lnSpc>
                <a:spcPct val="114000"/>
              </a:lnSpc>
              <a:buClr>
                <a:srgbClr val="095D91"/>
              </a:buClr>
            </a:pPr>
            <a:r>
              <a:rPr dirty="0"/>
              <a:t>Government by laws</a:t>
            </a:r>
          </a:p>
          <a:p>
            <a:pPr>
              <a:lnSpc>
                <a:spcPct val="114000"/>
              </a:lnSpc>
              <a:buClr>
                <a:srgbClr val="095D91"/>
              </a:buClr>
            </a:pPr>
            <a:r>
              <a:rPr dirty="0"/>
              <a:t>Equal application</a:t>
            </a:r>
          </a:p>
          <a:p>
            <a:pPr>
              <a:lnSpc>
                <a:spcPct val="114000"/>
              </a:lnSpc>
              <a:buClr>
                <a:srgbClr val="095D91"/>
              </a:buClr>
            </a:pPr>
            <a:r>
              <a:rPr dirty="0"/>
              <a:t>Due process</a:t>
            </a:r>
          </a:p>
        </p:txBody>
      </p:sp>
      <p:sp>
        <p:nvSpPr>
          <p:cNvPr id="7" name="Date Placeholder 4">
            <a:extLst>
              <a:ext uri="{FF2B5EF4-FFF2-40B4-BE49-F238E27FC236}">
                <a16:creationId xmlns:a16="http://schemas.microsoft.com/office/drawing/2014/main" id="{319BE83B-7EA9-1753-2D95-B366A93A68E5}"/>
              </a:ext>
            </a:extLst>
          </p:cNvPr>
          <p:cNvSpPr>
            <a:spLocks noGrp="1"/>
          </p:cNvSpPr>
          <p:nvPr>
            <p:ph type="dt" sz="half" idx="10"/>
          </p:nvPr>
        </p:nvSpPr>
        <p:spPr>
          <a:xfrm>
            <a:off x="190500" y="6356350"/>
            <a:ext cx="2400300" cy="365125"/>
          </a:xfrm>
        </p:spPr>
        <p:txBody>
          <a:bodyPr/>
          <a:lstStyle/>
          <a:p>
            <a:fld id="{29F568F4-71F1-47C1-A730-F67EE5BDCE13}" type="datetime1">
              <a:rPr lang="en-US" sz="900" smtClean="0"/>
              <a:t>9/18/2026</a:t>
            </a:fld>
            <a:endParaRPr lang="en-US" sz="900" dirty="0"/>
          </a:p>
        </p:txBody>
      </p:sp>
      <p:sp>
        <p:nvSpPr>
          <p:cNvPr id="8" name="Footer Placeholder 5">
            <a:extLst>
              <a:ext uri="{FF2B5EF4-FFF2-40B4-BE49-F238E27FC236}">
                <a16:creationId xmlns:a16="http://schemas.microsoft.com/office/drawing/2014/main" id="{14FFDD1B-13AC-B1EA-EB1F-8266202FD921}"/>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8D4E7A52-D285-6427-8ADA-04302167B7E0}"/>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11</a:t>
            </a:fld>
            <a:endParaRPr lang="en-US" sz="900" dirty="0"/>
          </a:p>
        </p:txBody>
      </p:sp>
      <p:cxnSp>
        <p:nvCxnSpPr>
          <p:cNvPr id="4" name="Straight Connector 3">
            <a:extLst>
              <a:ext uri="{FF2B5EF4-FFF2-40B4-BE49-F238E27FC236}">
                <a16:creationId xmlns:a16="http://schemas.microsoft.com/office/drawing/2014/main" id="{C2DBEB51-0A09-B8ED-FAFE-F0AEB73C2623}"/>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70878"/>
            <a:ext cx="7234136" cy="1143000"/>
          </a:xfrm>
        </p:spPr>
        <p:txBody>
          <a:bodyPr>
            <a:normAutofit/>
          </a:bodyPr>
          <a:lstStyle/>
          <a:p>
            <a:pPr algn="l"/>
            <a:r>
              <a:rPr sz="4200" b="1" dirty="0"/>
              <a:t>Value of the Rule of Law</a:t>
            </a:r>
          </a:p>
        </p:txBody>
      </p:sp>
      <p:sp>
        <p:nvSpPr>
          <p:cNvPr id="3" name="Content Placeholder 2"/>
          <p:cNvSpPr>
            <a:spLocks noGrp="1"/>
          </p:cNvSpPr>
          <p:nvPr>
            <p:ph idx="1"/>
          </p:nvPr>
        </p:nvSpPr>
        <p:spPr>
          <a:xfrm>
            <a:off x="1809750" y="2179320"/>
            <a:ext cx="6877050" cy="3946843"/>
          </a:xfrm>
        </p:spPr>
        <p:txBody>
          <a:bodyPr/>
          <a:lstStyle/>
          <a:p>
            <a:pPr>
              <a:lnSpc>
                <a:spcPct val="114000"/>
              </a:lnSpc>
              <a:buClr>
                <a:srgbClr val="095D91"/>
              </a:buClr>
            </a:pPr>
            <a:r>
              <a:rPr dirty="0"/>
              <a:t>Fairness</a:t>
            </a:r>
          </a:p>
          <a:p>
            <a:pPr>
              <a:lnSpc>
                <a:spcPct val="114000"/>
              </a:lnSpc>
              <a:buClr>
                <a:srgbClr val="095D91"/>
              </a:buClr>
            </a:pPr>
            <a:r>
              <a:rPr dirty="0"/>
              <a:t>Predictability</a:t>
            </a:r>
          </a:p>
          <a:p>
            <a:pPr>
              <a:lnSpc>
                <a:spcPct val="114000"/>
              </a:lnSpc>
              <a:buClr>
                <a:srgbClr val="095D91"/>
              </a:buClr>
            </a:pPr>
            <a:r>
              <a:rPr dirty="0"/>
              <a:t>Protection of minority rights</a:t>
            </a:r>
          </a:p>
        </p:txBody>
      </p:sp>
      <p:sp>
        <p:nvSpPr>
          <p:cNvPr id="7" name="Date Placeholder 4">
            <a:extLst>
              <a:ext uri="{FF2B5EF4-FFF2-40B4-BE49-F238E27FC236}">
                <a16:creationId xmlns:a16="http://schemas.microsoft.com/office/drawing/2014/main" id="{DC9810B2-B8CA-FCC5-3550-23FEDD0F2AC7}"/>
              </a:ext>
            </a:extLst>
          </p:cNvPr>
          <p:cNvSpPr>
            <a:spLocks noGrp="1"/>
          </p:cNvSpPr>
          <p:nvPr>
            <p:ph type="dt" sz="half" idx="10"/>
          </p:nvPr>
        </p:nvSpPr>
        <p:spPr>
          <a:xfrm>
            <a:off x="190500" y="6356350"/>
            <a:ext cx="2400300" cy="365125"/>
          </a:xfrm>
        </p:spPr>
        <p:txBody>
          <a:bodyPr/>
          <a:lstStyle/>
          <a:p>
            <a:fld id="{0270A0D7-BBC5-4725-89B7-107AC310FB3D}" type="datetime1">
              <a:rPr lang="en-US" sz="900" smtClean="0"/>
              <a:t>9/18/2026</a:t>
            </a:fld>
            <a:endParaRPr lang="en-US" sz="900" dirty="0"/>
          </a:p>
        </p:txBody>
      </p:sp>
      <p:sp>
        <p:nvSpPr>
          <p:cNvPr id="8" name="Footer Placeholder 5">
            <a:extLst>
              <a:ext uri="{FF2B5EF4-FFF2-40B4-BE49-F238E27FC236}">
                <a16:creationId xmlns:a16="http://schemas.microsoft.com/office/drawing/2014/main" id="{6650A816-B1A0-F8A1-2A71-130B1170A9CB}"/>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78E90016-A101-2AC7-AD86-4B87FFB1B0E7}"/>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12</a:t>
            </a:fld>
            <a:endParaRPr lang="en-US" sz="900" dirty="0"/>
          </a:p>
        </p:txBody>
      </p:sp>
      <p:cxnSp>
        <p:nvCxnSpPr>
          <p:cNvPr id="4" name="Straight Connector 3">
            <a:extLst>
              <a:ext uri="{FF2B5EF4-FFF2-40B4-BE49-F238E27FC236}">
                <a16:creationId xmlns:a16="http://schemas.microsoft.com/office/drawing/2014/main" id="{E2E6145E-8D66-78BC-9CB6-2376C9F7DB20}"/>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78498"/>
            <a:ext cx="7234136" cy="1143000"/>
          </a:xfrm>
        </p:spPr>
        <p:txBody>
          <a:bodyPr>
            <a:normAutofit/>
          </a:bodyPr>
          <a:lstStyle/>
          <a:p>
            <a:pPr algn="l"/>
            <a:r>
              <a:rPr sz="4200" b="1" dirty="0"/>
              <a:t>Role of Judges</a:t>
            </a:r>
          </a:p>
        </p:txBody>
      </p:sp>
      <p:sp>
        <p:nvSpPr>
          <p:cNvPr id="3" name="Content Placeholder 2"/>
          <p:cNvSpPr>
            <a:spLocks noGrp="1"/>
          </p:cNvSpPr>
          <p:nvPr>
            <p:ph idx="1"/>
          </p:nvPr>
        </p:nvSpPr>
        <p:spPr>
          <a:xfrm>
            <a:off x="1790700" y="2171700"/>
            <a:ext cx="6896100" cy="3954463"/>
          </a:xfrm>
        </p:spPr>
        <p:txBody>
          <a:bodyPr/>
          <a:lstStyle/>
          <a:p>
            <a:pPr>
              <a:lnSpc>
                <a:spcPct val="114000"/>
              </a:lnSpc>
              <a:buClr>
                <a:srgbClr val="095D91"/>
              </a:buClr>
            </a:pPr>
            <a:r>
              <a:rPr dirty="0"/>
              <a:t>Resolve disputes based on law</a:t>
            </a:r>
          </a:p>
          <a:p>
            <a:pPr>
              <a:lnSpc>
                <a:spcPct val="114000"/>
              </a:lnSpc>
              <a:buClr>
                <a:srgbClr val="095D91"/>
              </a:buClr>
            </a:pPr>
            <a:r>
              <a:rPr dirty="0"/>
              <a:t>Check other branches</a:t>
            </a:r>
          </a:p>
          <a:p>
            <a:pPr>
              <a:lnSpc>
                <a:spcPct val="114000"/>
              </a:lnSpc>
              <a:buClr>
                <a:srgbClr val="095D91"/>
              </a:buClr>
            </a:pPr>
            <a:r>
              <a:rPr dirty="0"/>
              <a:t>Maintain neutrality</a:t>
            </a:r>
          </a:p>
        </p:txBody>
      </p:sp>
      <p:sp>
        <p:nvSpPr>
          <p:cNvPr id="7" name="Date Placeholder 4">
            <a:extLst>
              <a:ext uri="{FF2B5EF4-FFF2-40B4-BE49-F238E27FC236}">
                <a16:creationId xmlns:a16="http://schemas.microsoft.com/office/drawing/2014/main" id="{8AB6D9C2-0DFD-DD83-B15D-14FC787BD7B2}"/>
              </a:ext>
            </a:extLst>
          </p:cNvPr>
          <p:cNvSpPr>
            <a:spLocks noGrp="1"/>
          </p:cNvSpPr>
          <p:nvPr>
            <p:ph type="dt" sz="half" idx="10"/>
          </p:nvPr>
        </p:nvSpPr>
        <p:spPr>
          <a:xfrm>
            <a:off x="190500" y="6356350"/>
            <a:ext cx="2400300" cy="365125"/>
          </a:xfrm>
        </p:spPr>
        <p:txBody>
          <a:bodyPr/>
          <a:lstStyle/>
          <a:p>
            <a:fld id="{8EA70387-2FF7-4956-8CE6-534E837C03D7}" type="datetime1">
              <a:rPr lang="en-US" sz="900" smtClean="0"/>
              <a:t>9/18/2026</a:t>
            </a:fld>
            <a:endParaRPr lang="en-US" sz="900" dirty="0"/>
          </a:p>
        </p:txBody>
      </p:sp>
      <p:sp>
        <p:nvSpPr>
          <p:cNvPr id="8" name="Footer Placeholder 5">
            <a:extLst>
              <a:ext uri="{FF2B5EF4-FFF2-40B4-BE49-F238E27FC236}">
                <a16:creationId xmlns:a16="http://schemas.microsoft.com/office/drawing/2014/main" id="{869402E5-4D48-32F3-E395-2A979C3FBB62}"/>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6A6D06A5-6483-7165-EF0C-376963099D73}"/>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13</a:t>
            </a:fld>
            <a:endParaRPr lang="en-US" sz="900" dirty="0"/>
          </a:p>
        </p:txBody>
      </p:sp>
      <p:cxnSp>
        <p:nvCxnSpPr>
          <p:cNvPr id="4" name="Straight Connector 3">
            <a:extLst>
              <a:ext uri="{FF2B5EF4-FFF2-40B4-BE49-F238E27FC236}">
                <a16:creationId xmlns:a16="http://schemas.microsoft.com/office/drawing/2014/main" id="{423E3966-C68A-ABAE-E912-7FB0979A8E1B}"/>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70878"/>
            <a:ext cx="7234136" cy="1143000"/>
          </a:xfrm>
        </p:spPr>
        <p:txBody>
          <a:bodyPr>
            <a:normAutofit/>
          </a:bodyPr>
          <a:lstStyle/>
          <a:p>
            <a:pPr algn="l"/>
            <a:r>
              <a:rPr sz="4200" b="1" dirty="0"/>
              <a:t>Stare Decisis and Stability</a:t>
            </a:r>
          </a:p>
        </p:txBody>
      </p:sp>
      <p:sp>
        <p:nvSpPr>
          <p:cNvPr id="3" name="Content Placeholder 2"/>
          <p:cNvSpPr>
            <a:spLocks noGrp="1"/>
          </p:cNvSpPr>
          <p:nvPr>
            <p:ph idx="1"/>
          </p:nvPr>
        </p:nvSpPr>
        <p:spPr>
          <a:xfrm>
            <a:off x="1809750" y="2194560"/>
            <a:ext cx="6877050" cy="3931603"/>
          </a:xfrm>
        </p:spPr>
        <p:txBody>
          <a:bodyPr/>
          <a:lstStyle/>
          <a:p>
            <a:pPr>
              <a:lnSpc>
                <a:spcPct val="114000"/>
              </a:lnSpc>
              <a:buClr>
                <a:srgbClr val="095D91"/>
              </a:buClr>
            </a:pPr>
            <a:r>
              <a:rPr dirty="0"/>
              <a:t>Follow precedent</a:t>
            </a:r>
          </a:p>
          <a:p>
            <a:pPr>
              <a:lnSpc>
                <a:spcPct val="114000"/>
              </a:lnSpc>
              <a:buClr>
                <a:srgbClr val="095D91"/>
              </a:buClr>
            </a:pPr>
            <a:r>
              <a:rPr dirty="0"/>
              <a:t>Structured overruling</a:t>
            </a:r>
          </a:p>
          <a:p>
            <a:pPr>
              <a:lnSpc>
                <a:spcPct val="114000"/>
              </a:lnSpc>
              <a:buClr>
                <a:srgbClr val="095D91"/>
              </a:buClr>
            </a:pPr>
            <a:r>
              <a:rPr dirty="0"/>
              <a:t>Consistency</a:t>
            </a:r>
          </a:p>
        </p:txBody>
      </p:sp>
      <p:sp>
        <p:nvSpPr>
          <p:cNvPr id="7" name="Date Placeholder 4">
            <a:extLst>
              <a:ext uri="{FF2B5EF4-FFF2-40B4-BE49-F238E27FC236}">
                <a16:creationId xmlns:a16="http://schemas.microsoft.com/office/drawing/2014/main" id="{6DF3643C-BCF2-FD74-49DF-A5D5507BCCB2}"/>
              </a:ext>
            </a:extLst>
          </p:cNvPr>
          <p:cNvSpPr>
            <a:spLocks noGrp="1"/>
          </p:cNvSpPr>
          <p:nvPr>
            <p:ph type="dt" sz="half" idx="10"/>
          </p:nvPr>
        </p:nvSpPr>
        <p:spPr>
          <a:xfrm>
            <a:off x="190500" y="6356350"/>
            <a:ext cx="2400300" cy="365125"/>
          </a:xfrm>
        </p:spPr>
        <p:txBody>
          <a:bodyPr/>
          <a:lstStyle/>
          <a:p>
            <a:fld id="{6B60DE7A-EE7D-4F6C-9CB6-D4C59A6D92CF}" type="datetime1">
              <a:rPr lang="en-US" sz="900" smtClean="0"/>
              <a:t>9/18/2026</a:t>
            </a:fld>
            <a:endParaRPr lang="en-US" sz="900" dirty="0"/>
          </a:p>
        </p:txBody>
      </p:sp>
      <p:sp>
        <p:nvSpPr>
          <p:cNvPr id="8" name="Footer Placeholder 5">
            <a:extLst>
              <a:ext uri="{FF2B5EF4-FFF2-40B4-BE49-F238E27FC236}">
                <a16:creationId xmlns:a16="http://schemas.microsoft.com/office/drawing/2014/main" id="{ACBAE97A-7B9B-1C2B-FDB5-84AE0024F999}"/>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52084D13-B0BB-ED9F-2A40-827B49ADAE9E}"/>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14</a:t>
            </a:fld>
            <a:endParaRPr lang="en-US" sz="900" dirty="0"/>
          </a:p>
        </p:txBody>
      </p:sp>
      <p:cxnSp>
        <p:nvCxnSpPr>
          <p:cNvPr id="4" name="Straight Connector 3">
            <a:extLst>
              <a:ext uri="{FF2B5EF4-FFF2-40B4-BE49-F238E27FC236}">
                <a16:creationId xmlns:a16="http://schemas.microsoft.com/office/drawing/2014/main" id="{52935009-25D7-8E32-0F8B-6052DEE5B96B}"/>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78498"/>
            <a:ext cx="7234136" cy="1143000"/>
          </a:xfrm>
        </p:spPr>
        <p:txBody>
          <a:bodyPr>
            <a:normAutofit/>
          </a:bodyPr>
          <a:lstStyle/>
          <a:p>
            <a:pPr algn="l"/>
            <a:r>
              <a:rPr sz="4200" b="1" dirty="0"/>
              <a:t>Judicial Tone and Legitimacy</a:t>
            </a:r>
          </a:p>
        </p:txBody>
      </p:sp>
      <p:sp>
        <p:nvSpPr>
          <p:cNvPr id="3" name="Content Placeholder 2"/>
          <p:cNvSpPr>
            <a:spLocks noGrp="1"/>
          </p:cNvSpPr>
          <p:nvPr>
            <p:ph idx="1"/>
          </p:nvPr>
        </p:nvSpPr>
        <p:spPr>
          <a:xfrm>
            <a:off x="1819274" y="2179320"/>
            <a:ext cx="6867525" cy="3946843"/>
          </a:xfrm>
        </p:spPr>
        <p:txBody>
          <a:bodyPr/>
          <a:lstStyle/>
          <a:p>
            <a:pPr>
              <a:lnSpc>
                <a:spcPct val="114000"/>
              </a:lnSpc>
              <a:buClr>
                <a:srgbClr val="095D91"/>
              </a:buClr>
            </a:pPr>
            <a:r>
              <a:rPr dirty="0"/>
              <a:t>Reasoned decisions</a:t>
            </a:r>
          </a:p>
          <a:p>
            <a:pPr>
              <a:lnSpc>
                <a:spcPct val="114000"/>
              </a:lnSpc>
              <a:buClr>
                <a:srgbClr val="095D91"/>
              </a:buClr>
            </a:pPr>
            <a:r>
              <a:rPr dirty="0"/>
              <a:t>Respectful dissents</a:t>
            </a:r>
          </a:p>
          <a:p>
            <a:pPr>
              <a:lnSpc>
                <a:spcPct val="114000"/>
              </a:lnSpc>
              <a:buClr>
                <a:srgbClr val="095D91"/>
              </a:buClr>
            </a:pPr>
            <a:r>
              <a:rPr lang="en-US" dirty="0"/>
              <a:t>These promote p</a:t>
            </a:r>
            <a:r>
              <a:rPr dirty="0"/>
              <a:t>ublic confidence</a:t>
            </a:r>
          </a:p>
        </p:txBody>
      </p:sp>
      <p:sp>
        <p:nvSpPr>
          <p:cNvPr id="7" name="Date Placeholder 4">
            <a:extLst>
              <a:ext uri="{FF2B5EF4-FFF2-40B4-BE49-F238E27FC236}">
                <a16:creationId xmlns:a16="http://schemas.microsoft.com/office/drawing/2014/main" id="{D26AED87-EC9A-6ABF-64BA-6DDBB2835236}"/>
              </a:ext>
            </a:extLst>
          </p:cNvPr>
          <p:cNvSpPr>
            <a:spLocks noGrp="1"/>
          </p:cNvSpPr>
          <p:nvPr>
            <p:ph type="dt" sz="half" idx="10"/>
          </p:nvPr>
        </p:nvSpPr>
        <p:spPr>
          <a:xfrm>
            <a:off x="190500" y="6356350"/>
            <a:ext cx="2400300" cy="365125"/>
          </a:xfrm>
        </p:spPr>
        <p:txBody>
          <a:bodyPr/>
          <a:lstStyle/>
          <a:p>
            <a:fld id="{61C5249E-007A-44AE-B7C9-B0ADB7F69CD6}" type="datetime1">
              <a:rPr lang="en-US" sz="900" smtClean="0"/>
              <a:t>9/18/2026</a:t>
            </a:fld>
            <a:endParaRPr lang="en-US" sz="900" dirty="0"/>
          </a:p>
        </p:txBody>
      </p:sp>
      <p:sp>
        <p:nvSpPr>
          <p:cNvPr id="8" name="Footer Placeholder 5">
            <a:extLst>
              <a:ext uri="{FF2B5EF4-FFF2-40B4-BE49-F238E27FC236}">
                <a16:creationId xmlns:a16="http://schemas.microsoft.com/office/drawing/2014/main" id="{2B970F04-7F77-0528-B729-7D8998894D14}"/>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24898E63-02C5-18E2-0AAF-E19C6C000408}"/>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15</a:t>
            </a:fld>
            <a:endParaRPr lang="en-US" sz="900" dirty="0"/>
          </a:p>
        </p:txBody>
      </p:sp>
      <p:cxnSp>
        <p:nvCxnSpPr>
          <p:cNvPr id="4" name="Straight Connector 3">
            <a:extLst>
              <a:ext uri="{FF2B5EF4-FFF2-40B4-BE49-F238E27FC236}">
                <a16:creationId xmlns:a16="http://schemas.microsoft.com/office/drawing/2014/main" id="{2F3A0B59-DD31-2A37-884F-900A5494BE7E}"/>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6840" y="678498"/>
            <a:ext cx="7299960" cy="1143000"/>
          </a:xfrm>
        </p:spPr>
        <p:txBody>
          <a:bodyPr>
            <a:normAutofit fontScale="90000"/>
          </a:bodyPr>
          <a:lstStyle/>
          <a:p>
            <a:pPr algn="l"/>
            <a:r>
              <a:rPr sz="4200" b="1" dirty="0"/>
              <a:t>Disagree</a:t>
            </a:r>
            <a:r>
              <a:rPr lang="en-US" sz="4200" b="1" dirty="0"/>
              <a:t>ment With Court Rulings Need </a:t>
            </a:r>
            <a:r>
              <a:rPr sz="4200" b="1" dirty="0"/>
              <a:t>Not </a:t>
            </a:r>
            <a:r>
              <a:rPr lang="en-US" sz="4200" b="1" dirty="0"/>
              <a:t>Be </a:t>
            </a:r>
            <a:r>
              <a:rPr sz="4200" b="1" dirty="0"/>
              <a:t>Disrespect</a:t>
            </a:r>
          </a:p>
        </p:txBody>
      </p:sp>
      <p:sp>
        <p:nvSpPr>
          <p:cNvPr id="3" name="Content Placeholder 2"/>
          <p:cNvSpPr>
            <a:spLocks noGrp="1"/>
          </p:cNvSpPr>
          <p:nvPr>
            <p:ph idx="1"/>
          </p:nvPr>
        </p:nvSpPr>
        <p:spPr>
          <a:xfrm>
            <a:off x="1809750" y="2164080"/>
            <a:ext cx="6877050" cy="3962083"/>
          </a:xfrm>
        </p:spPr>
        <p:txBody>
          <a:bodyPr/>
          <a:lstStyle/>
          <a:p>
            <a:pPr>
              <a:lnSpc>
                <a:spcPct val="114000"/>
              </a:lnSpc>
              <a:buClr>
                <a:srgbClr val="095D91"/>
              </a:buClr>
            </a:pPr>
            <a:r>
              <a:rPr dirty="0"/>
              <a:t>Appeals </a:t>
            </a:r>
            <a:r>
              <a:rPr lang="en-US" dirty="0"/>
              <a:t>are guaranteed because judges are human, and will make mistakes</a:t>
            </a:r>
            <a:endParaRPr dirty="0"/>
          </a:p>
          <a:p>
            <a:pPr>
              <a:lnSpc>
                <a:spcPct val="114000"/>
              </a:lnSpc>
              <a:buClr>
                <a:srgbClr val="095D91"/>
              </a:buClr>
            </a:pPr>
            <a:r>
              <a:rPr dirty="0"/>
              <a:t>Critique is healthy</a:t>
            </a:r>
          </a:p>
        </p:txBody>
      </p:sp>
      <p:sp>
        <p:nvSpPr>
          <p:cNvPr id="7" name="Date Placeholder 4">
            <a:extLst>
              <a:ext uri="{FF2B5EF4-FFF2-40B4-BE49-F238E27FC236}">
                <a16:creationId xmlns:a16="http://schemas.microsoft.com/office/drawing/2014/main" id="{8D491714-29A0-CB80-8E7C-097340C31C62}"/>
              </a:ext>
            </a:extLst>
          </p:cNvPr>
          <p:cNvSpPr>
            <a:spLocks noGrp="1"/>
          </p:cNvSpPr>
          <p:nvPr>
            <p:ph type="dt" sz="half" idx="10"/>
          </p:nvPr>
        </p:nvSpPr>
        <p:spPr>
          <a:xfrm>
            <a:off x="190500" y="6356350"/>
            <a:ext cx="2400300" cy="365125"/>
          </a:xfrm>
        </p:spPr>
        <p:txBody>
          <a:bodyPr/>
          <a:lstStyle/>
          <a:p>
            <a:fld id="{A5651A4D-BED6-46A9-9692-9FB2AFF90B79}" type="datetime1">
              <a:rPr lang="en-US" sz="900" smtClean="0"/>
              <a:t>9/18/2026</a:t>
            </a:fld>
            <a:endParaRPr lang="en-US" sz="900" dirty="0"/>
          </a:p>
        </p:txBody>
      </p:sp>
      <p:sp>
        <p:nvSpPr>
          <p:cNvPr id="8" name="Footer Placeholder 5">
            <a:extLst>
              <a:ext uri="{FF2B5EF4-FFF2-40B4-BE49-F238E27FC236}">
                <a16:creationId xmlns:a16="http://schemas.microsoft.com/office/drawing/2014/main" id="{9A8AD665-3CC4-1BE0-D875-6F10D103B3BB}"/>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1D2983B4-93DA-5B55-0AFF-21E5A79E538C}"/>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16</a:t>
            </a:fld>
            <a:endParaRPr lang="en-US" sz="900" dirty="0"/>
          </a:p>
        </p:txBody>
      </p:sp>
      <p:cxnSp>
        <p:nvCxnSpPr>
          <p:cNvPr id="4" name="Straight Connector 3">
            <a:extLst>
              <a:ext uri="{FF2B5EF4-FFF2-40B4-BE49-F238E27FC236}">
                <a16:creationId xmlns:a16="http://schemas.microsoft.com/office/drawing/2014/main" id="{6D637DAD-E87E-E8E7-515F-A0DCAE914031}"/>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78498"/>
            <a:ext cx="7234136" cy="1143000"/>
          </a:xfrm>
        </p:spPr>
        <p:txBody>
          <a:bodyPr>
            <a:normAutofit/>
          </a:bodyPr>
          <a:lstStyle/>
          <a:p>
            <a:pPr algn="l"/>
            <a:r>
              <a:rPr sz="4200" b="1" dirty="0"/>
              <a:t>First Amendment Principles</a:t>
            </a:r>
          </a:p>
        </p:txBody>
      </p:sp>
      <p:sp>
        <p:nvSpPr>
          <p:cNvPr id="3" name="Content Placeholder 2"/>
          <p:cNvSpPr>
            <a:spLocks noGrp="1"/>
          </p:cNvSpPr>
          <p:nvPr>
            <p:ph idx="1"/>
          </p:nvPr>
        </p:nvSpPr>
        <p:spPr>
          <a:xfrm>
            <a:off x="1809750" y="2202180"/>
            <a:ext cx="6877050" cy="3923983"/>
          </a:xfrm>
        </p:spPr>
        <p:txBody>
          <a:bodyPr/>
          <a:lstStyle/>
          <a:p>
            <a:pPr>
              <a:lnSpc>
                <a:spcPct val="114000"/>
              </a:lnSpc>
              <a:buClr>
                <a:srgbClr val="095D91"/>
              </a:buClr>
            </a:pPr>
            <a:r>
              <a:rPr dirty="0"/>
              <a:t>Right to criticize</a:t>
            </a:r>
          </a:p>
          <a:p>
            <a:pPr>
              <a:lnSpc>
                <a:spcPct val="114000"/>
              </a:lnSpc>
              <a:buClr>
                <a:srgbClr val="095D91"/>
              </a:buClr>
            </a:pPr>
            <a:r>
              <a:rPr dirty="0"/>
              <a:t>Limits: incitement, defamation</a:t>
            </a:r>
          </a:p>
        </p:txBody>
      </p:sp>
      <p:sp>
        <p:nvSpPr>
          <p:cNvPr id="7" name="Date Placeholder 4">
            <a:extLst>
              <a:ext uri="{FF2B5EF4-FFF2-40B4-BE49-F238E27FC236}">
                <a16:creationId xmlns:a16="http://schemas.microsoft.com/office/drawing/2014/main" id="{79FABF19-60ED-99CD-4A52-C0DBDE0A007A}"/>
              </a:ext>
            </a:extLst>
          </p:cNvPr>
          <p:cNvSpPr>
            <a:spLocks noGrp="1"/>
          </p:cNvSpPr>
          <p:nvPr>
            <p:ph type="dt" sz="half" idx="10"/>
          </p:nvPr>
        </p:nvSpPr>
        <p:spPr>
          <a:xfrm>
            <a:off x="190500" y="6356350"/>
            <a:ext cx="2400300" cy="365125"/>
          </a:xfrm>
        </p:spPr>
        <p:txBody>
          <a:bodyPr/>
          <a:lstStyle/>
          <a:p>
            <a:fld id="{BA705615-4419-43DC-BAFA-BBE1D3EE45C7}" type="datetime1">
              <a:rPr lang="en-US" sz="900" smtClean="0"/>
              <a:t>9/18/2026</a:t>
            </a:fld>
            <a:endParaRPr lang="en-US" sz="900" dirty="0"/>
          </a:p>
        </p:txBody>
      </p:sp>
      <p:sp>
        <p:nvSpPr>
          <p:cNvPr id="8" name="Footer Placeholder 5">
            <a:extLst>
              <a:ext uri="{FF2B5EF4-FFF2-40B4-BE49-F238E27FC236}">
                <a16:creationId xmlns:a16="http://schemas.microsoft.com/office/drawing/2014/main" id="{55900864-D627-02E7-C6DA-61B9F9F177ED}"/>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840321CA-AAC5-8D38-7248-D81F65AE413D}"/>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17</a:t>
            </a:fld>
            <a:endParaRPr lang="en-US" sz="900" dirty="0"/>
          </a:p>
        </p:txBody>
      </p:sp>
      <p:cxnSp>
        <p:nvCxnSpPr>
          <p:cNvPr id="4" name="Straight Connector 3">
            <a:extLst>
              <a:ext uri="{FF2B5EF4-FFF2-40B4-BE49-F238E27FC236}">
                <a16:creationId xmlns:a16="http://schemas.microsoft.com/office/drawing/2014/main" id="{DF069434-C6D9-87D5-F625-741741DD177C}"/>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78498"/>
            <a:ext cx="7234136" cy="1143000"/>
          </a:xfrm>
        </p:spPr>
        <p:txBody>
          <a:bodyPr>
            <a:normAutofit fontScale="90000"/>
          </a:bodyPr>
          <a:lstStyle/>
          <a:p>
            <a:pPr algn="l"/>
            <a:r>
              <a:rPr sz="4200" b="1" dirty="0"/>
              <a:t>Crossing the Line</a:t>
            </a:r>
            <a:r>
              <a:rPr lang="en-US" sz="4200" b="1" dirty="0"/>
              <a:t> in Criticizing Court Rulings</a:t>
            </a:r>
            <a:endParaRPr sz="4200" b="1" dirty="0"/>
          </a:p>
        </p:txBody>
      </p:sp>
      <p:sp>
        <p:nvSpPr>
          <p:cNvPr id="3" name="Content Placeholder 2"/>
          <p:cNvSpPr>
            <a:spLocks noGrp="1"/>
          </p:cNvSpPr>
          <p:nvPr>
            <p:ph idx="1"/>
          </p:nvPr>
        </p:nvSpPr>
        <p:spPr>
          <a:xfrm>
            <a:off x="1838324" y="2209800"/>
            <a:ext cx="6848475" cy="3916363"/>
          </a:xfrm>
        </p:spPr>
        <p:txBody>
          <a:bodyPr/>
          <a:lstStyle/>
          <a:p>
            <a:pPr>
              <a:lnSpc>
                <a:spcPct val="114000"/>
              </a:lnSpc>
              <a:buClr>
                <a:srgbClr val="095D91"/>
              </a:buClr>
            </a:pPr>
            <a:r>
              <a:rPr dirty="0"/>
              <a:t>Personal attacks</a:t>
            </a:r>
          </a:p>
          <a:p>
            <a:pPr>
              <a:lnSpc>
                <a:spcPct val="114000"/>
              </a:lnSpc>
              <a:buClr>
                <a:srgbClr val="095D91"/>
              </a:buClr>
            </a:pPr>
            <a:r>
              <a:rPr dirty="0"/>
              <a:t>Unfounded bias claims</a:t>
            </a:r>
          </a:p>
          <a:p>
            <a:pPr>
              <a:lnSpc>
                <a:spcPct val="114000"/>
              </a:lnSpc>
              <a:buClr>
                <a:srgbClr val="095D91"/>
              </a:buClr>
            </a:pPr>
            <a:r>
              <a:rPr dirty="0"/>
              <a:t>Inflammatory rhetoric</a:t>
            </a:r>
          </a:p>
        </p:txBody>
      </p:sp>
      <p:sp>
        <p:nvSpPr>
          <p:cNvPr id="7" name="Date Placeholder 4">
            <a:extLst>
              <a:ext uri="{FF2B5EF4-FFF2-40B4-BE49-F238E27FC236}">
                <a16:creationId xmlns:a16="http://schemas.microsoft.com/office/drawing/2014/main" id="{842626C7-FED1-97A5-F597-C946F30C9121}"/>
              </a:ext>
            </a:extLst>
          </p:cNvPr>
          <p:cNvSpPr>
            <a:spLocks noGrp="1"/>
          </p:cNvSpPr>
          <p:nvPr>
            <p:ph type="dt" sz="half" idx="10"/>
          </p:nvPr>
        </p:nvSpPr>
        <p:spPr>
          <a:xfrm>
            <a:off x="190500" y="6356350"/>
            <a:ext cx="2400300" cy="365125"/>
          </a:xfrm>
        </p:spPr>
        <p:txBody>
          <a:bodyPr/>
          <a:lstStyle/>
          <a:p>
            <a:fld id="{2119C01B-101F-4232-B7EA-7AC5C80F33E1}" type="datetime1">
              <a:rPr lang="en-US" sz="900" smtClean="0"/>
              <a:t>9/18/2026</a:t>
            </a:fld>
            <a:endParaRPr lang="en-US" sz="900" dirty="0"/>
          </a:p>
        </p:txBody>
      </p:sp>
      <p:sp>
        <p:nvSpPr>
          <p:cNvPr id="8" name="Footer Placeholder 5">
            <a:extLst>
              <a:ext uri="{FF2B5EF4-FFF2-40B4-BE49-F238E27FC236}">
                <a16:creationId xmlns:a16="http://schemas.microsoft.com/office/drawing/2014/main" id="{36B73D46-8B09-06F5-163B-A680E4FEE11D}"/>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735C17F9-CC3F-C7AB-628B-9DAA57EB6CEF}"/>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18</a:t>
            </a:fld>
            <a:endParaRPr lang="en-US" sz="900" dirty="0"/>
          </a:p>
        </p:txBody>
      </p:sp>
      <p:cxnSp>
        <p:nvCxnSpPr>
          <p:cNvPr id="4" name="Straight Connector 3">
            <a:extLst>
              <a:ext uri="{FF2B5EF4-FFF2-40B4-BE49-F238E27FC236}">
                <a16:creationId xmlns:a16="http://schemas.microsoft.com/office/drawing/2014/main" id="{5BD881BD-B4A5-2B6C-960F-CA90F59F1278}"/>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86118"/>
            <a:ext cx="7234136" cy="1143000"/>
          </a:xfrm>
        </p:spPr>
        <p:txBody>
          <a:bodyPr>
            <a:normAutofit/>
          </a:bodyPr>
          <a:lstStyle/>
          <a:p>
            <a:pPr algn="l"/>
            <a:r>
              <a:rPr sz="4200" b="1" dirty="0"/>
              <a:t>Framing Proper Criticism</a:t>
            </a:r>
          </a:p>
        </p:txBody>
      </p:sp>
      <p:sp>
        <p:nvSpPr>
          <p:cNvPr id="3" name="Content Placeholder 2"/>
          <p:cNvSpPr>
            <a:spLocks noGrp="1"/>
          </p:cNvSpPr>
          <p:nvPr>
            <p:ph idx="1"/>
          </p:nvPr>
        </p:nvSpPr>
        <p:spPr>
          <a:xfrm>
            <a:off x="1809750" y="2202180"/>
            <a:ext cx="6877050" cy="3923983"/>
          </a:xfrm>
        </p:spPr>
        <p:txBody>
          <a:bodyPr/>
          <a:lstStyle/>
          <a:p>
            <a:pPr>
              <a:lnSpc>
                <a:spcPct val="114000"/>
              </a:lnSpc>
              <a:buClr>
                <a:srgbClr val="095D91"/>
              </a:buClr>
            </a:pPr>
            <a:r>
              <a:rPr dirty="0"/>
              <a:t>Focus on reasoning</a:t>
            </a:r>
          </a:p>
          <a:p>
            <a:pPr>
              <a:lnSpc>
                <a:spcPct val="114000"/>
              </a:lnSpc>
              <a:buClr>
                <a:srgbClr val="095D91"/>
              </a:buClr>
            </a:pPr>
            <a:r>
              <a:rPr dirty="0"/>
              <a:t>Avoid motive claims</a:t>
            </a:r>
          </a:p>
          <a:p>
            <a:pPr>
              <a:lnSpc>
                <a:spcPct val="114000"/>
              </a:lnSpc>
              <a:buClr>
                <a:srgbClr val="095D91"/>
              </a:buClr>
            </a:pPr>
            <a:r>
              <a:rPr dirty="0"/>
              <a:t>Maintain </a:t>
            </a:r>
            <a:r>
              <a:rPr lang="en-US" dirty="0"/>
              <a:t>respectful </a:t>
            </a:r>
            <a:r>
              <a:rPr dirty="0"/>
              <a:t>tone</a:t>
            </a:r>
          </a:p>
        </p:txBody>
      </p:sp>
      <p:sp>
        <p:nvSpPr>
          <p:cNvPr id="7" name="Date Placeholder 4">
            <a:extLst>
              <a:ext uri="{FF2B5EF4-FFF2-40B4-BE49-F238E27FC236}">
                <a16:creationId xmlns:a16="http://schemas.microsoft.com/office/drawing/2014/main" id="{A4F1177F-B1B4-E720-A218-45263D184674}"/>
              </a:ext>
            </a:extLst>
          </p:cNvPr>
          <p:cNvSpPr>
            <a:spLocks noGrp="1"/>
          </p:cNvSpPr>
          <p:nvPr>
            <p:ph type="dt" sz="half" idx="10"/>
          </p:nvPr>
        </p:nvSpPr>
        <p:spPr>
          <a:xfrm>
            <a:off x="190500" y="6356350"/>
            <a:ext cx="2400300" cy="365125"/>
          </a:xfrm>
        </p:spPr>
        <p:txBody>
          <a:bodyPr/>
          <a:lstStyle/>
          <a:p>
            <a:fld id="{91388CA7-78AC-45E2-9A76-3E65D08D1948}" type="datetime1">
              <a:rPr lang="en-US" sz="900" smtClean="0"/>
              <a:t>9/18/2026</a:t>
            </a:fld>
            <a:endParaRPr lang="en-US" sz="900" dirty="0"/>
          </a:p>
        </p:txBody>
      </p:sp>
      <p:sp>
        <p:nvSpPr>
          <p:cNvPr id="8" name="Footer Placeholder 5">
            <a:extLst>
              <a:ext uri="{FF2B5EF4-FFF2-40B4-BE49-F238E27FC236}">
                <a16:creationId xmlns:a16="http://schemas.microsoft.com/office/drawing/2014/main" id="{496C492E-5769-B37A-F487-6E389F7A25BB}"/>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7C548CB1-B90B-00F9-93EE-D3B93F5400BF}"/>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19</a:t>
            </a:fld>
            <a:endParaRPr lang="en-US" sz="900" dirty="0"/>
          </a:p>
        </p:txBody>
      </p:sp>
      <p:cxnSp>
        <p:nvCxnSpPr>
          <p:cNvPr id="4" name="Straight Connector 3">
            <a:extLst>
              <a:ext uri="{FF2B5EF4-FFF2-40B4-BE49-F238E27FC236}">
                <a16:creationId xmlns:a16="http://schemas.microsoft.com/office/drawing/2014/main" id="{AB719849-6B6B-EA9E-2B53-60CBADBDD6D5}"/>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78498"/>
            <a:ext cx="7234136" cy="1143000"/>
          </a:xfrm>
        </p:spPr>
        <p:txBody>
          <a:bodyPr>
            <a:normAutofit/>
          </a:bodyPr>
          <a:lstStyle/>
          <a:p>
            <a:pPr algn="l"/>
            <a:r>
              <a:rPr sz="4200" b="1" dirty="0"/>
              <a:t>Lawyers’ </a:t>
            </a:r>
            <a:r>
              <a:rPr lang="en-US" sz="4200" b="1" dirty="0"/>
              <a:t>Ethical </a:t>
            </a:r>
            <a:r>
              <a:rPr sz="4200" b="1" dirty="0"/>
              <a:t>Duties</a:t>
            </a:r>
          </a:p>
        </p:txBody>
      </p:sp>
      <p:sp>
        <p:nvSpPr>
          <p:cNvPr id="3" name="Content Placeholder 2"/>
          <p:cNvSpPr>
            <a:spLocks noGrp="1"/>
          </p:cNvSpPr>
          <p:nvPr>
            <p:ph idx="1"/>
          </p:nvPr>
        </p:nvSpPr>
        <p:spPr>
          <a:xfrm>
            <a:off x="1800224" y="2209800"/>
            <a:ext cx="6886575" cy="3916363"/>
          </a:xfrm>
        </p:spPr>
        <p:txBody>
          <a:bodyPr/>
          <a:lstStyle/>
          <a:p>
            <a:pPr>
              <a:lnSpc>
                <a:spcPct val="114000"/>
              </a:lnSpc>
              <a:buClr>
                <a:srgbClr val="095D91"/>
              </a:buClr>
            </a:pPr>
            <a:r>
              <a:rPr dirty="0"/>
              <a:t>Bus. &amp; Prof. Code §§ 6067–6068</a:t>
            </a:r>
          </a:p>
          <a:p>
            <a:pPr>
              <a:lnSpc>
                <a:spcPct val="114000"/>
              </a:lnSpc>
              <a:buClr>
                <a:srgbClr val="095D91"/>
              </a:buClr>
            </a:pPr>
            <a:r>
              <a:rPr dirty="0"/>
              <a:t>Duty to support Constitution</a:t>
            </a:r>
          </a:p>
          <a:p>
            <a:pPr>
              <a:lnSpc>
                <a:spcPct val="114000"/>
              </a:lnSpc>
              <a:buClr>
                <a:srgbClr val="095D91"/>
              </a:buClr>
            </a:pPr>
            <a:r>
              <a:rPr dirty="0"/>
              <a:t>Respect courts</a:t>
            </a:r>
          </a:p>
        </p:txBody>
      </p:sp>
      <p:sp>
        <p:nvSpPr>
          <p:cNvPr id="7" name="Date Placeholder 4">
            <a:extLst>
              <a:ext uri="{FF2B5EF4-FFF2-40B4-BE49-F238E27FC236}">
                <a16:creationId xmlns:a16="http://schemas.microsoft.com/office/drawing/2014/main" id="{0F5427B8-7E3F-532B-7CD2-FAD768720918}"/>
              </a:ext>
            </a:extLst>
          </p:cNvPr>
          <p:cNvSpPr>
            <a:spLocks noGrp="1"/>
          </p:cNvSpPr>
          <p:nvPr>
            <p:ph type="dt" sz="half" idx="10"/>
          </p:nvPr>
        </p:nvSpPr>
        <p:spPr>
          <a:xfrm>
            <a:off x="190500" y="6356350"/>
            <a:ext cx="2400300" cy="365125"/>
          </a:xfrm>
        </p:spPr>
        <p:txBody>
          <a:bodyPr/>
          <a:lstStyle/>
          <a:p>
            <a:fld id="{4F48E1B3-5DF4-4486-878C-C02EA68E4D73}" type="datetime1">
              <a:rPr lang="en-US" sz="900" smtClean="0"/>
              <a:t>9/18/2026</a:t>
            </a:fld>
            <a:endParaRPr lang="en-US" sz="900" dirty="0"/>
          </a:p>
        </p:txBody>
      </p:sp>
      <p:sp>
        <p:nvSpPr>
          <p:cNvPr id="8" name="Footer Placeholder 5">
            <a:extLst>
              <a:ext uri="{FF2B5EF4-FFF2-40B4-BE49-F238E27FC236}">
                <a16:creationId xmlns:a16="http://schemas.microsoft.com/office/drawing/2014/main" id="{9B5D6EBF-15B3-60EF-4950-0B27BDA66F22}"/>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814C15B0-8A54-65EE-F5A7-09481ECD0C4F}"/>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20</a:t>
            </a:fld>
            <a:endParaRPr lang="en-US" sz="900" dirty="0"/>
          </a:p>
        </p:txBody>
      </p:sp>
      <p:cxnSp>
        <p:nvCxnSpPr>
          <p:cNvPr id="4" name="Straight Connector 3">
            <a:extLst>
              <a:ext uri="{FF2B5EF4-FFF2-40B4-BE49-F238E27FC236}">
                <a16:creationId xmlns:a16="http://schemas.microsoft.com/office/drawing/2014/main" id="{E1EF23FF-5125-F47A-BEC3-39FF81E5ACC8}"/>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78498"/>
            <a:ext cx="7234136" cy="1143000"/>
          </a:xfrm>
        </p:spPr>
        <p:txBody>
          <a:bodyPr>
            <a:normAutofit/>
          </a:bodyPr>
          <a:lstStyle/>
          <a:p>
            <a:pPr algn="l"/>
            <a:r>
              <a:rPr sz="4200" b="1" dirty="0"/>
              <a:t>Rules of Professional Conduct</a:t>
            </a:r>
          </a:p>
        </p:txBody>
      </p:sp>
      <p:sp>
        <p:nvSpPr>
          <p:cNvPr id="3" name="Content Placeholder 2"/>
          <p:cNvSpPr>
            <a:spLocks noGrp="1"/>
          </p:cNvSpPr>
          <p:nvPr>
            <p:ph idx="1"/>
          </p:nvPr>
        </p:nvSpPr>
        <p:spPr>
          <a:xfrm>
            <a:off x="1790700" y="2202180"/>
            <a:ext cx="6896100" cy="3923983"/>
          </a:xfrm>
        </p:spPr>
        <p:txBody>
          <a:bodyPr/>
          <a:lstStyle/>
          <a:p>
            <a:pPr>
              <a:lnSpc>
                <a:spcPct val="114000"/>
              </a:lnSpc>
              <a:buClr>
                <a:srgbClr val="095D91"/>
              </a:buClr>
            </a:pPr>
            <a:r>
              <a:rPr dirty="0"/>
              <a:t>Rule 3.6: trial publicity</a:t>
            </a:r>
          </a:p>
          <a:p>
            <a:pPr>
              <a:lnSpc>
                <a:spcPct val="114000"/>
              </a:lnSpc>
              <a:buClr>
                <a:srgbClr val="095D91"/>
              </a:buClr>
            </a:pPr>
            <a:r>
              <a:rPr dirty="0"/>
              <a:t>Rule 8.2: statements about judges</a:t>
            </a:r>
          </a:p>
        </p:txBody>
      </p:sp>
      <p:sp>
        <p:nvSpPr>
          <p:cNvPr id="7" name="Date Placeholder 4">
            <a:extLst>
              <a:ext uri="{FF2B5EF4-FFF2-40B4-BE49-F238E27FC236}">
                <a16:creationId xmlns:a16="http://schemas.microsoft.com/office/drawing/2014/main" id="{8007ABCD-63C1-84A8-D504-02A68468B2B2}"/>
              </a:ext>
            </a:extLst>
          </p:cNvPr>
          <p:cNvSpPr>
            <a:spLocks noGrp="1"/>
          </p:cNvSpPr>
          <p:nvPr>
            <p:ph type="dt" sz="half" idx="10"/>
          </p:nvPr>
        </p:nvSpPr>
        <p:spPr>
          <a:xfrm>
            <a:off x="190500" y="6356350"/>
            <a:ext cx="2400300" cy="365125"/>
          </a:xfrm>
        </p:spPr>
        <p:txBody>
          <a:bodyPr/>
          <a:lstStyle/>
          <a:p>
            <a:fld id="{2E9B1D41-7567-42A3-8939-407296640E7C}" type="datetime1">
              <a:rPr lang="en-US" sz="900" smtClean="0"/>
              <a:t>9/18/2026</a:t>
            </a:fld>
            <a:endParaRPr lang="en-US" sz="900" dirty="0"/>
          </a:p>
        </p:txBody>
      </p:sp>
      <p:sp>
        <p:nvSpPr>
          <p:cNvPr id="8" name="Footer Placeholder 5">
            <a:extLst>
              <a:ext uri="{FF2B5EF4-FFF2-40B4-BE49-F238E27FC236}">
                <a16:creationId xmlns:a16="http://schemas.microsoft.com/office/drawing/2014/main" id="{DDB511A5-BC5C-FE93-3153-D8EFBC20B087}"/>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91D6FA24-BC2A-EBC0-6D91-D295E494F8FC}"/>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21</a:t>
            </a:fld>
            <a:endParaRPr lang="en-US" sz="900" dirty="0"/>
          </a:p>
        </p:txBody>
      </p:sp>
      <p:cxnSp>
        <p:nvCxnSpPr>
          <p:cNvPr id="4" name="Straight Connector 3">
            <a:extLst>
              <a:ext uri="{FF2B5EF4-FFF2-40B4-BE49-F238E27FC236}">
                <a16:creationId xmlns:a16="http://schemas.microsoft.com/office/drawing/2014/main" id="{248B4AC2-45A2-FE43-C08B-0CC6B8F76FD1}"/>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4460" y="678498"/>
            <a:ext cx="7292340" cy="1143000"/>
          </a:xfrm>
        </p:spPr>
        <p:txBody>
          <a:bodyPr>
            <a:normAutofit fontScale="90000"/>
          </a:bodyPr>
          <a:lstStyle/>
          <a:p>
            <a:pPr algn="l"/>
            <a:r>
              <a:rPr sz="4200" b="1" dirty="0"/>
              <a:t>Communicating </a:t>
            </a:r>
            <a:r>
              <a:rPr lang="en-US" sz="4200" b="1" dirty="0"/>
              <a:t>With Clients </a:t>
            </a:r>
            <a:r>
              <a:rPr sz="4200" b="1" dirty="0"/>
              <a:t>After </a:t>
            </a:r>
            <a:r>
              <a:rPr lang="en-US" sz="4200" b="1" dirty="0"/>
              <a:t>Unwelcome </a:t>
            </a:r>
            <a:r>
              <a:rPr sz="4200" b="1" dirty="0"/>
              <a:t>Decisions</a:t>
            </a:r>
          </a:p>
        </p:txBody>
      </p:sp>
      <p:sp>
        <p:nvSpPr>
          <p:cNvPr id="3" name="Content Placeholder 2"/>
          <p:cNvSpPr>
            <a:spLocks noGrp="1"/>
          </p:cNvSpPr>
          <p:nvPr>
            <p:ph idx="1"/>
          </p:nvPr>
        </p:nvSpPr>
        <p:spPr>
          <a:xfrm>
            <a:off x="1800224" y="2202180"/>
            <a:ext cx="6886575" cy="3923983"/>
          </a:xfrm>
        </p:spPr>
        <p:txBody>
          <a:bodyPr/>
          <a:lstStyle/>
          <a:p>
            <a:pPr>
              <a:lnSpc>
                <a:spcPct val="114000"/>
              </a:lnSpc>
              <a:buClr>
                <a:srgbClr val="095D91"/>
              </a:buClr>
            </a:pPr>
            <a:r>
              <a:rPr dirty="0"/>
              <a:t>Focus on legal remedies</a:t>
            </a:r>
          </a:p>
          <a:p>
            <a:pPr>
              <a:lnSpc>
                <a:spcPct val="114000"/>
              </a:lnSpc>
              <a:buClr>
                <a:srgbClr val="095D91"/>
              </a:buClr>
            </a:pPr>
            <a:r>
              <a:rPr dirty="0"/>
              <a:t>Avoid judge-bashing</a:t>
            </a:r>
          </a:p>
          <a:p>
            <a:pPr>
              <a:lnSpc>
                <a:spcPct val="114000"/>
              </a:lnSpc>
              <a:buClr>
                <a:srgbClr val="095D91"/>
              </a:buClr>
            </a:pPr>
            <a:r>
              <a:rPr dirty="0"/>
              <a:t>Maintain professionalism</a:t>
            </a:r>
          </a:p>
        </p:txBody>
      </p:sp>
      <p:sp>
        <p:nvSpPr>
          <p:cNvPr id="7" name="Date Placeholder 4">
            <a:extLst>
              <a:ext uri="{FF2B5EF4-FFF2-40B4-BE49-F238E27FC236}">
                <a16:creationId xmlns:a16="http://schemas.microsoft.com/office/drawing/2014/main" id="{62B4B8F3-63FE-5AD6-C02E-10ECFD6306CD}"/>
              </a:ext>
            </a:extLst>
          </p:cNvPr>
          <p:cNvSpPr>
            <a:spLocks noGrp="1"/>
          </p:cNvSpPr>
          <p:nvPr>
            <p:ph type="dt" sz="half" idx="10"/>
          </p:nvPr>
        </p:nvSpPr>
        <p:spPr>
          <a:xfrm>
            <a:off x="190500" y="6356350"/>
            <a:ext cx="2400300" cy="365125"/>
          </a:xfrm>
        </p:spPr>
        <p:txBody>
          <a:bodyPr/>
          <a:lstStyle/>
          <a:p>
            <a:fld id="{A3712504-7C22-4822-99C1-39CE8C90D023}" type="datetime1">
              <a:rPr lang="en-US" sz="900" smtClean="0"/>
              <a:t>9/18/2026</a:t>
            </a:fld>
            <a:endParaRPr lang="en-US" sz="900" dirty="0"/>
          </a:p>
        </p:txBody>
      </p:sp>
      <p:sp>
        <p:nvSpPr>
          <p:cNvPr id="8" name="Footer Placeholder 5">
            <a:extLst>
              <a:ext uri="{FF2B5EF4-FFF2-40B4-BE49-F238E27FC236}">
                <a16:creationId xmlns:a16="http://schemas.microsoft.com/office/drawing/2014/main" id="{478C19F7-2196-5CE5-AB97-14CE3C8718E8}"/>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5C39DE94-6D69-AC20-5B99-2EBE2EFE1E90}"/>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22</a:t>
            </a:fld>
            <a:endParaRPr lang="en-US" sz="900" dirty="0"/>
          </a:p>
        </p:txBody>
      </p:sp>
      <p:cxnSp>
        <p:nvCxnSpPr>
          <p:cNvPr id="4" name="Straight Connector 3">
            <a:extLst>
              <a:ext uri="{FF2B5EF4-FFF2-40B4-BE49-F238E27FC236}">
                <a16:creationId xmlns:a16="http://schemas.microsoft.com/office/drawing/2014/main" id="{018BB258-0B88-AEF1-AB41-6510F2F0A449}"/>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86118"/>
            <a:ext cx="7234136" cy="1143000"/>
          </a:xfrm>
        </p:spPr>
        <p:txBody>
          <a:bodyPr>
            <a:normAutofit fontScale="90000"/>
          </a:bodyPr>
          <a:lstStyle/>
          <a:p>
            <a:pPr algn="l"/>
            <a:r>
              <a:rPr lang="en-US" sz="4200" b="1" dirty="0"/>
              <a:t>Participation in </a:t>
            </a:r>
            <a:r>
              <a:rPr sz="4200" b="1" dirty="0"/>
              <a:t>Judicial </a:t>
            </a:r>
            <a:r>
              <a:rPr lang="en-US" sz="4200" b="1" dirty="0"/>
              <a:t>Elections</a:t>
            </a:r>
            <a:endParaRPr sz="4200" b="1" dirty="0"/>
          </a:p>
        </p:txBody>
      </p:sp>
      <p:sp>
        <p:nvSpPr>
          <p:cNvPr id="3" name="Content Placeholder 2"/>
          <p:cNvSpPr>
            <a:spLocks noGrp="1"/>
          </p:cNvSpPr>
          <p:nvPr>
            <p:ph idx="1"/>
          </p:nvPr>
        </p:nvSpPr>
        <p:spPr>
          <a:xfrm>
            <a:off x="1809750" y="2194560"/>
            <a:ext cx="6877050" cy="3931603"/>
          </a:xfrm>
        </p:spPr>
        <p:txBody>
          <a:bodyPr/>
          <a:lstStyle/>
          <a:p>
            <a:pPr>
              <a:lnSpc>
                <a:spcPct val="114000"/>
              </a:lnSpc>
              <a:buClr>
                <a:srgbClr val="095D91"/>
              </a:buClr>
            </a:pPr>
            <a:r>
              <a:rPr dirty="0"/>
              <a:t>No false statements</a:t>
            </a:r>
          </a:p>
          <a:p>
            <a:pPr>
              <a:lnSpc>
                <a:spcPct val="114000"/>
              </a:lnSpc>
              <a:buClr>
                <a:srgbClr val="095D91"/>
              </a:buClr>
            </a:pPr>
            <a:r>
              <a:rPr dirty="0"/>
              <a:t>Avoid improper influence</a:t>
            </a:r>
          </a:p>
          <a:p>
            <a:pPr>
              <a:lnSpc>
                <a:spcPct val="114000"/>
              </a:lnSpc>
              <a:buClr>
                <a:srgbClr val="095D91"/>
              </a:buClr>
            </a:pPr>
            <a:r>
              <a:rPr dirty="0"/>
              <a:t>Focus on qualifications</a:t>
            </a:r>
          </a:p>
        </p:txBody>
      </p:sp>
      <p:sp>
        <p:nvSpPr>
          <p:cNvPr id="7" name="Date Placeholder 4">
            <a:extLst>
              <a:ext uri="{FF2B5EF4-FFF2-40B4-BE49-F238E27FC236}">
                <a16:creationId xmlns:a16="http://schemas.microsoft.com/office/drawing/2014/main" id="{9F204CAE-47F7-7FF5-501F-EE146A53E4AE}"/>
              </a:ext>
            </a:extLst>
          </p:cNvPr>
          <p:cNvSpPr>
            <a:spLocks noGrp="1"/>
          </p:cNvSpPr>
          <p:nvPr>
            <p:ph type="dt" sz="half" idx="10"/>
          </p:nvPr>
        </p:nvSpPr>
        <p:spPr>
          <a:xfrm>
            <a:off x="190500" y="6356350"/>
            <a:ext cx="2400300" cy="365125"/>
          </a:xfrm>
        </p:spPr>
        <p:txBody>
          <a:bodyPr/>
          <a:lstStyle/>
          <a:p>
            <a:fld id="{57865726-A734-40D3-A673-3924E4C4BA8A}" type="datetime1">
              <a:rPr lang="en-US" sz="900" smtClean="0"/>
              <a:t>9/18/2026</a:t>
            </a:fld>
            <a:endParaRPr lang="en-US" sz="900" dirty="0"/>
          </a:p>
        </p:txBody>
      </p:sp>
      <p:sp>
        <p:nvSpPr>
          <p:cNvPr id="8" name="Footer Placeholder 5">
            <a:extLst>
              <a:ext uri="{FF2B5EF4-FFF2-40B4-BE49-F238E27FC236}">
                <a16:creationId xmlns:a16="http://schemas.microsoft.com/office/drawing/2014/main" id="{877DFB50-206C-2A7D-0585-EFB5AB8DF35A}"/>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C7F303A1-1E13-43CF-D46B-48E71EEAD492}"/>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23</a:t>
            </a:fld>
            <a:endParaRPr lang="en-US" sz="900" dirty="0"/>
          </a:p>
        </p:txBody>
      </p:sp>
      <p:cxnSp>
        <p:nvCxnSpPr>
          <p:cNvPr id="4" name="Straight Connector 3">
            <a:extLst>
              <a:ext uri="{FF2B5EF4-FFF2-40B4-BE49-F238E27FC236}">
                <a16:creationId xmlns:a16="http://schemas.microsoft.com/office/drawing/2014/main" id="{E8FD033C-98B1-3438-5932-29482AA94D34}"/>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78498"/>
            <a:ext cx="7234136" cy="1143000"/>
          </a:xfrm>
        </p:spPr>
        <p:txBody>
          <a:bodyPr>
            <a:normAutofit fontScale="90000"/>
          </a:bodyPr>
          <a:lstStyle/>
          <a:p>
            <a:pPr algn="l"/>
            <a:r>
              <a:rPr lang="en-US" sz="4200" b="1" dirty="0"/>
              <a:t>Be a Part of the Solution: </a:t>
            </a:r>
            <a:r>
              <a:rPr sz="4200" b="1" dirty="0"/>
              <a:t>Advocacy and Public Education</a:t>
            </a:r>
          </a:p>
        </p:txBody>
      </p:sp>
      <p:sp>
        <p:nvSpPr>
          <p:cNvPr id="3" name="Content Placeholder 2"/>
          <p:cNvSpPr>
            <a:spLocks noGrp="1"/>
          </p:cNvSpPr>
          <p:nvPr>
            <p:ph idx="1"/>
          </p:nvPr>
        </p:nvSpPr>
        <p:spPr>
          <a:xfrm>
            <a:off x="1819274" y="2225040"/>
            <a:ext cx="6867525" cy="3901123"/>
          </a:xfrm>
        </p:spPr>
        <p:txBody>
          <a:bodyPr/>
          <a:lstStyle/>
          <a:p>
            <a:pPr>
              <a:lnSpc>
                <a:spcPct val="114000"/>
              </a:lnSpc>
              <a:buClr>
                <a:srgbClr val="095D91"/>
              </a:buClr>
            </a:pPr>
            <a:r>
              <a:rPr dirty="0"/>
              <a:t>Support judicial funding</a:t>
            </a:r>
          </a:p>
          <a:p>
            <a:pPr>
              <a:lnSpc>
                <a:spcPct val="114000"/>
              </a:lnSpc>
              <a:buClr>
                <a:srgbClr val="095D91"/>
              </a:buClr>
            </a:pPr>
            <a:r>
              <a:rPr dirty="0"/>
              <a:t>Engage public</a:t>
            </a:r>
          </a:p>
          <a:p>
            <a:pPr>
              <a:lnSpc>
                <a:spcPct val="114000"/>
              </a:lnSpc>
              <a:buClr>
                <a:srgbClr val="095D91"/>
              </a:buClr>
            </a:pPr>
            <a:r>
              <a:rPr dirty="0"/>
              <a:t>Explain legal system</a:t>
            </a:r>
          </a:p>
        </p:txBody>
      </p:sp>
      <p:sp>
        <p:nvSpPr>
          <p:cNvPr id="7" name="Date Placeholder 4">
            <a:extLst>
              <a:ext uri="{FF2B5EF4-FFF2-40B4-BE49-F238E27FC236}">
                <a16:creationId xmlns:a16="http://schemas.microsoft.com/office/drawing/2014/main" id="{BEBB35F1-A461-B0E9-C9EA-22BF99D9B59C}"/>
              </a:ext>
            </a:extLst>
          </p:cNvPr>
          <p:cNvSpPr>
            <a:spLocks noGrp="1"/>
          </p:cNvSpPr>
          <p:nvPr>
            <p:ph type="dt" sz="half" idx="10"/>
          </p:nvPr>
        </p:nvSpPr>
        <p:spPr>
          <a:xfrm>
            <a:off x="190500" y="6356350"/>
            <a:ext cx="2400300" cy="365125"/>
          </a:xfrm>
        </p:spPr>
        <p:txBody>
          <a:bodyPr/>
          <a:lstStyle/>
          <a:p>
            <a:fld id="{6DA28CD3-A402-483A-A880-379C26C1C9B7}" type="datetime1">
              <a:rPr lang="en-US" sz="900" smtClean="0"/>
              <a:t>9/18/2026</a:t>
            </a:fld>
            <a:endParaRPr lang="en-US" sz="900" dirty="0"/>
          </a:p>
        </p:txBody>
      </p:sp>
      <p:sp>
        <p:nvSpPr>
          <p:cNvPr id="8" name="Footer Placeholder 5">
            <a:extLst>
              <a:ext uri="{FF2B5EF4-FFF2-40B4-BE49-F238E27FC236}">
                <a16:creationId xmlns:a16="http://schemas.microsoft.com/office/drawing/2014/main" id="{ECC0A876-5844-AC67-0B1C-52F887A5D5E4}"/>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0CA3B9EE-1806-608B-5025-B250E070DFDA}"/>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24</a:t>
            </a:fld>
            <a:endParaRPr lang="en-US" sz="900" dirty="0"/>
          </a:p>
        </p:txBody>
      </p:sp>
      <p:cxnSp>
        <p:nvCxnSpPr>
          <p:cNvPr id="4" name="Straight Connector 3">
            <a:extLst>
              <a:ext uri="{FF2B5EF4-FFF2-40B4-BE49-F238E27FC236}">
                <a16:creationId xmlns:a16="http://schemas.microsoft.com/office/drawing/2014/main" id="{8D110FF8-5013-67CB-D9F1-A66E74D46E2F}"/>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78498"/>
            <a:ext cx="7234136" cy="1143000"/>
          </a:xfrm>
        </p:spPr>
        <p:txBody>
          <a:bodyPr>
            <a:normAutofit/>
          </a:bodyPr>
          <a:lstStyle/>
          <a:p>
            <a:pPr algn="l"/>
            <a:r>
              <a:rPr sz="4200" b="1" dirty="0"/>
              <a:t>Counter Misinformation</a:t>
            </a:r>
          </a:p>
        </p:txBody>
      </p:sp>
      <p:sp>
        <p:nvSpPr>
          <p:cNvPr id="3" name="Content Placeholder 2"/>
          <p:cNvSpPr>
            <a:spLocks noGrp="1"/>
          </p:cNvSpPr>
          <p:nvPr>
            <p:ph idx="1"/>
          </p:nvPr>
        </p:nvSpPr>
        <p:spPr>
          <a:xfrm>
            <a:off x="1828800" y="2217420"/>
            <a:ext cx="6858000" cy="3908743"/>
          </a:xfrm>
        </p:spPr>
        <p:txBody>
          <a:bodyPr/>
          <a:lstStyle/>
          <a:p>
            <a:pPr>
              <a:lnSpc>
                <a:spcPct val="114000"/>
              </a:lnSpc>
              <a:buClr>
                <a:srgbClr val="095D91"/>
              </a:buClr>
            </a:pPr>
            <a:r>
              <a:rPr dirty="0"/>
              <a:t>Distinguish misinformation vs disinformation</a:t>
            </a:r>
          </a:p>
          <a:p>
            <a:pPr>
              <a:lnSpc>
                <a:spcPct val="114000"/>
              </a:lnSpc>
              <a:buClr>
                <a:srgbClr val="095D91"/>
              </a:buClr>
            </a:pPr>
            <a:r>
              <a:rPr dirty="0"/>
              <a:t>Correct errors</a:t>
            </a:r>
          </a:p>
          <a:p>
            <a:pPr>
              <a:lnSpc>
                <a:spcPct val="114000"/>
              </a:lnSpc>
              <a:buClr>
                <a:srgbClr val="095D91"/>
              </a:buClr>
            </a:pPr>
            <a:r>
              <a:rPr lang="en-US" dirty="0"/>
              <a:t>Be</a:t>
            </a:r>
            <a:r>
              <a:rPr dirty="0"/>
              <a:t> professional</a:t>
            </a:r>
          </a:p>
        </p:txBody>
      </p:sp>
      <p:sp>
        <p:nvSpPr>
          <p:cNvPr id="7" name="Date Placeholder 4">
            <a:extLst>
              <a:ext uri="{FF2B5EF4-FFF2-40B4-BE49-F238E27FC236}">
                <a16:creationId xmlns:a16="http://schemas.microsoft.com/office/drawing/2014/main" id="{CF5E1DC6-222E-443F-24DA-7CD9D2FA1A81}"/>
              </a:ext>
            </a:extLst>
          </p:cNvPr>
          <p:cNvSpPr>
            <a:spLocks noGrp="1"/>
          </p:cNvSpPr>
          <p:nvPr>
            <p:ph type="dt" sz="half" idx="10"/>
          </p:nvPr>
        </p:nvSpPr>
        <p:spPr>
          <a:xfrm>
            <a:off x="190500" y="6356350"/>
            <a:ext cx="2400300" cy="365125"/>
          </a:xfrm>
        </p:spPr>
        <p:txBody>
          <a:bodyPr/>
          <a:lstStyle/>
          <a:p>
            <a:fld id="{B72B4B63-5007-4715-94B0-89627DE92BA2}" type="datetime1">
              <a:rPr lang="en-US" sz="900" smtClean="0"/>
              <a:t>9/18/2026</a:t>
            </a:fld>
            <a:endParaRPr lang="en-US" sz="900" dirty="0"/>
          </a:p>
        </p:txBody>
      </p:sp>
      <p:sp>
        <p:nvSpPr>
          <p:cNvPr id="8" name="Footer Placeholder 5">
            <a:extLst>
              <a:ext uri="{FF2B5EF4-FFF2-40B4-BE49-F238E27FC236}">
                <a16:creationId xmlns:a16="http://schemas.microsoft.com/office/drawing/2014/main" id="{DFEF5E64-08BF-971C-E89D-A14BA4A42299}"/>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521A83FE-900B-5EDB-D263-812071FC5016}"/>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25</a:t>
            </a:fld>
            <a:endParaRPr lang="en-US" sz="900" dirty="0"/>
          </a:p>
        </p:txBody>
      </p:sp>
      <p:cxnSp>
        <p:nvCxnSpPr>
          <p:cNvPr id="4" name="Straight Connector 3">
            <a:extLst>
              <a:ext uri="{FF2B5EF4-FFF2-40B4-BE49-F238E27FC236}">
                <a16:creationId xmlns:a16="http://schemas.microsoft.com/office/drawing/2014/main" id="{FD4397B1-75F0-D839-C054-EA7B0D366439}"/>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664" y="686118"/>
            <a:ext cx="7234136" cy="1143000"/>
          </a:xfrm>
        </p:spPr>
        <p:txBody>
          <a:bodyPr>
            <a:normAutofit/>
          </a:bodyPr>
          <a:lstStyle/>
          <a:p>
            <a:pPr algn="l"/>
            <a:r>
              <a:rPr lang="en-US" sz="4200" b="1" dirty="0"/>
              <a:t>Other Ways to Help</a:t>
            </a:r>
            <a:endParaRPr sz="4200" b="1" dirty="0"/>
          </a:p>
        </p:txBody>
      </p:sp>
      <p:sp>
        <p:nvSpPr>
          <p:cNvPr id="3" name="Content Placeholder 2"/>
          <p:cNvSpPr>
            <a:spLocks noGrp="1"/>
          </p:cNvSpPr>
          <p:nvPr>
            <p:ph idx="1"/>
          </p:nvPr>
        </p:nvSpPr>
        <p:spPr>
          <a:xfrm>
            <a:off x="1828800" y="2179320"/>
            <a:ext cx="6858000" cy="3946843"/>
          </a:xfrm>
        </p:spPr>
        <p:txBody>
          <a:bodyPr/>
          <a:lstStyle/>
          <a:p>
            <a:pPr>
              <a:lnSpc>
                <a:spcPct val="114000"/>
              </a:lnSpc>
              <a:buClr>
                <a:srgbClr val="095D91"/>
              </a:buClr>
            </a:pPr>
            <a:r>
              <a:rPr dirty="0"/>
              <a:t>Model civility</a:t>
            </a:r>
          </a:p>
          <a:p>
            <a:pPr>
              <a:lnSpc>
                <a:spcPct val="114000"/>
              </a:lnSpc>
              <a:buClr>
                <a:srgbClr val="095D91"/>
              </a:buClr>
            </a:pPr>
            <a:r>
              <a:rPr dirty="0"/>
              <a:t>Educate public</a:t>
            </a:r>
          </a:p>
          <a:p>
            <a:pPr>
              <a:lnSpc>
                <a:spcPct val="114000"/>
              </a:lnSpc>
              <a:buClr>
                <a:srgbClr val="095D91"/>
              </a:buClr>
            </a:pPr>
            <a:r>
              <a:rPr dirty="0"/>
              <a:t>Defend judicial independence</a:t>
            </a:r>
          </a:p>
        </p:txBody>
      </p:sp>
      <p:sp>
        <p:nvSpPr>
          <p:cNvPr id="7" name="Date Placeholder 4">
            <a:extLst>
              <a:ext uri="{FF2B5EF4-FFF2-40B4-BE49-F238E27FC236}">
                <a16:creationId xmlns:a16="http://schemas.microsoft.com/office/drawing/2014/main" id="{2E2AE912-43B3-EF3A-37A1-2218904677C6}"/>
              </a:ext>
            </a:extLst>
          </p:cNvPr>
          <p:cNvSpPr>
            <a:spLocks noGrp="1"/>
          </p:cNvSpPr>
          <p:nvPr>
            <p:ph type="dt" sz="half" idx="10"/>
          </p:nvPr>
        </p:nvSpPr>
        <p:spPr>
          <a:xfrm>
            <a:off x="190500" y="6356350"/>
            <a:ext cx="2400300" cy="365125"/>
          </a:xfrm>
        </p:spPr>
        <p:txBody>
          <a:bodyPr/>
          <a:lstStyle/>
          <a:p>
            <a:fld id="{3EC949C4-15A3-4BFF-AFD2-95FEBBB8D356}" type="datetime1">
              <a:rPr lang="en-US" sz="900" smtClean="0"/>
              <a:t>9/18/2026</a:t>
            </a:fld>
            <a:endParaRPr lang="en-US" sz="900" dirty="0"/>
          </a:p>
        </p:txBody>
      </p:sp>
      <p:sp>
        <p:nvSpPr>
          <p:cNvPr id="8" name="Footer Placeholder 5">
            <a:extLst>
              <a:ext uri="{FF2B5EF4-FFF2-40B4-BE49-F238E27FC236}">
                <a16:creationId xmlns:a16="http://schemas.microsoft.com/office/drawing/2014/main" id="{618A4C5B-1B4B-879E-F1CA-2CC72CE8DD11}"/>
              </a:ext>
            </a:extLst>
          </p:cNvPr>
          <p:cNvSpPr>
            <a:spLocks noGrp="1"/>
          </p:cNvSpPr>
          <p:nvPr>
            <p:ph type="ftr" sz="quarter" idx="11"/>
          </p:nvPr>
        </p:nvSpPr>
        <p:spPr>
          <a:xfrm>
            <a:off x="2927350" y="6356350"/>
            <a:ext cx="3289300" cy="365125"/>
          </a:xfrm>
        </p:spPr>
        <p:txBody>
          <a:bodyPr/>
          <a:lstStyle/>
          <a:p>
            <a:endParaRPr lang="en-US" sz="900" dirty="0"/>
          </a:p>
        </p:txBody>
      </p:sp>
      <p:sp>
        <p:nvSpPr>
          <p:cNvPr id="9" name="Slide Number Placeholder 6">
            <a:extLst>
              <a:ext uri="{FF2B5EF4-FFF2-40B4-BE49-F238E27FC236}">
                <a16:creationId xmlns:a16="http://schemas.microsoft.com/office/drawing/2014/main" id="{13ABCB5E-BC46-EDE4-8F2F-A6B0DC52A5DA}"/>
              </a:ext>
            </a:extLst>
          </p:cNvPr>
          <p:cNvSpPr>
            <a:spLocks noGrp="1"/>
          </p:cNvSpPr>
          <p:nvPr>
            <p:ph type="sldNum" sz="quarter" idx="12"/>
          </p:nvPr>
        </p:nvSpPr>
        <p:spPr>
          <a:xfrm>
            <a:off x="6553200" y="6356350"/>
            <a:ext cx="2400300" cy="365125"/>
          </a:xfrm>
        </p:spPr>
        <p:txBody>
          <a:bodyPr/>
          <a:lstStyle/>
          <a:p>
            <a:fld id="{C1FF6DA9-008F-8B48-92A6-B652298478BF}" type="slidenum">
              <a:rPr lang="en-US" sz="900" smtClean="0"/>
              <a:t>26</a:t>
            </a:fld>
            <a:endParaRPr lang="en-US" sz="900" dirty="0"/>
          </a:p>
        </p:txBody>
      </p:sp>
      <p:cxnSp>
        <p:nvCxnSpPr>
          <p:cNvPr id="4" name="Straight Connector 3">
            <a:extLst>
              <a:ext uri="{FF2B5EF4-FFF2-40B4-BE49-F238E27FC236}">
                <a16:creationId xmlns:a16="http://schemas.microsoft.com/office/drawing/2014/main" id="{5963D0A0-5AC2-DB23-980B-2393F8689F85}"/>
              </a:ext>
            </a:extLst>
          </p:cNvPr>
          <p:cNvCxnSpPr>
            <a:cxnSpLocks/>
          </p:cNvCxnSpPr>
          <p:nvPr/>
        </p:nvCxnSpPr>
        <p:spPr>
          <a:xfrm>
            <a:off x="1452664" y="1842582"/>
            <a:ext cx="7055796" cy="0"/>
          </a:xfrm>
          <a:prstGeom prst="line">
            <a:avLst/>
          </a:prstGeom>
          <a:ln w="41275">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C22DDD5-A3C8-8E2B-56AC-C3A5EB91A4F1}"/>
              </a:ext>
            </a:extLst>
          </p:cNvPr>
          <p:cNvSpPr>
            <a:spLocks noGrp="1"/>
          </p:cNvSpPr>
          <p:nvPr>
            <p:ph type="dt" sz="half" idx="10"/>
          </p:nvPr>
        </p:nvSpPr>
        <p:spPr/>
        <p:txBody>
          <a:bodyPr/>
          <a:lstStyle/>
          <a:p>
            <a:fld id="{8C825BD7-7D0C-4B09-830B-2417E9FEB0A1}" type="datetime1">
              <a:rPr lang="en-US" smtClean="0"/>
              <a:t>9/18/2026</a:t>
            </a:fld>
            <a:endParaRPr lang="en-US" dirty="0"/>
          </a:p>
        </p:txBody>
      </p:sp>
      <p:sp>
        <p:nvSpPr>
          <p:cNvPr id="5" name="Footer Placeholder 4">
            <a:extLst>
              <a:ext uri="{FF2B5EF4-FFF2-40B4-BE49-F238E27FC236}">
                <a16:creationId xmlns:a16="http://schemas.microsoft.com/office/drawing/2014/main" id="{8458BD28-6218-444C-B62B-D4C9941BCEA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4C7E2F-A8E3-74C1-F69F-1A7075C88317}"/>
              </a:ext>
            </a:extLst>
          </p:cNvPr>
          <p:cNvSpPr>
            <a:spLocks noGrp="1"/>
          </p:cNvSpPr>
          <p:nvPr>
            <p:ph type="sldNum" sz="quarter" idx="12"/>
          </p:nvPr>
        </p:nvSpPr>
        <p:spPr/>
        <p:txBody>
          <a:bodyPr/>
          <a:lstStyle/>
          <a:p>
            <a:fld id="{C1FF6DA9-008F-8B48-92A6-B652298478BF}" type="slidenum">
              <a:rPr lang="en-US" smtClean="0"/>
              <a:t>27</a:t>
            </a:fld>
            <a:endParaRPr lang="en-US" dirty="0"/>
          </a:p>
        </p:txBody>
      </p:sp>
      <p:sp>
        <p:nvSpPr>
          <p:cNvPr id="7" name="Title 1">
            <a:extLst>
              <a:ext uri="{FF2B5EF4-FFF2-40B4-BE49-F238E27FC236}">
                <a16:creationId xmlns:a16="http://schemas.microsoft.com/office/drawing/2014/main" id="{457B1346-75C7-916C-890F-102CC087B117}"/>
              </a:ext>
            </a:extLst>
          </p:cNvPr>
          <p:cNvSpPr txBox="1">
            <a:spLocks/>
          </p:cNvSpPr>
          <p:nvPr/>
        </p:nvSpPr>
        <p:spPr>
          <a:xfrm>
            <a:off x="2495805" y="3737717"/>
            <a:ext cx="4715168" cy="1382924"/>
          </a:xfrm>
          <a:prstGeom prst="rect">
            <a:avLst/>
          </a:prstGeom>
          <a:effectLst>
            <a:outerShdw blurRad="50800" dist="38100" dir="8100000" algn="tr" rotWithShape="0">
              <a:srgbClr val="41647B">
                <a:alpha val="40000"/>
              </a:srgb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spc="100" dirty="0">
                <a:ea typeface="Source Sans Pro Black" panose="020B0803030403020204" pitchFamily="34" charset="0"/>
              </a:rPr>
              <a:t>Q</a:t>
            </a:r>
            <a:r>
              <a:rPr lang="en-US" sz="5400" b="1" spc="100" dirty="0">
                <a:ea typeface="Source Sans Pro Black" panose="020B0803030403020204" pitchFamily="34" charset="0"/>
              </a:rPr>
              <a:t>UESTIONS</a:t>
            </a:r>
            <a:r>
              <a:rPr lang="en-US" sz="6000" b="1" spc="100" dirty="0">
                <a:ea typeface="Source Sans Pro Black" panose="020B0803030403020204" pitchFamily="34" charset="0"/>
              </a:rPr>
              <a:t>?</a:t>
            </a:r>
            <a:endParaRPr lang="en-US" sz="6000" b="1" dirty="0">
              <a:ea typeface="Source Sans Pro Black" panose="020B0803030403020204" pitchFamily="34" charset="0"/>
            </a:endParaRPr>
          </a:p>
        </p:txBody>
      </p:sp>
      <p:pic>
        <p:nvPicPr>
          <p:cNvPr id="8" name="Picture 7">
            <a:extLst>
              <a:ext uri="{FF2B5EF4-FFF2-40B4-BE49-F238E27FC236}">
                <a16:creationId xmlns:a16="http://schemas.microsoft.com/office/drawing/2014/main" id="{016475DE-8D35-DBE7-0D83-59D28A2C6C32}"/>
              </a:ext>
            </a:extLst>
          </p:cNvPr>
          <p:cNvPicPr>
            <a:picLocks noChangeAspect="1"/>
          </p:cNvPicPr>
          <p:nvPr/>
        </p:nvPicPr>
        <p:blipFill>
          <a:blip r:embed="rId2"/>
          <a:stretch>
            <a:fillRect/>
          </a:stretch>
        </p:blipFill>
        <p:spPr>
          <a:xfrm>
            <a:off x="2212517" y="1234440"/>
            <a:ext cx="5288503" cy="2488159"/>
          </a:xfrm>
          <a:prstGeom prst="rect">
            <a:avLst/>
          </a:prstGeom>
          <a:effectLst>
            <a:outerShdw blurRad="139700" dist="38100" dir="8100000" algn="tr" rotWithShape="0">
              <a:srgbClr val="3B6790">
                <a:alpha val="40000"/>
              </a:srgbClr>
            </a:outerShdw>
          </a:effectLst>
        </p:spPr>
      </p:pic>
    </p:spTree>
    <p:extLst>
      <p:ext uri="{BB962C8B-B14F-4D97-AF65-F5344CB8AC3E}">
        <p14:creationId xmlns:p14="http://schemas.microsoft.com/office/powerpoint/2010/main" val="36261629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item.xml><?xml version="1.0" encoding="utf-8"?>
<properties xmlns="http://www.imanage.com/work/xmlschema">
  <documentid>IMANAGE!434704.6</documentid>
  <senderid>MCOLANTUONO</senderid>
  <senderemail>MCOLANTUONO@CHWLAW.US</senderemail>
  <lastmodified>2026-09-18T14:23:20.0000000-07:00</lastmodified>
  <database>IMANAGE</database>
</properties>
</file>

<file path=docProps/app.xml><?xml version="1.0" encoding="utf-8"?>
<Properties xmlns="http://schemas.openxmlformats.org/officeDocument/2006/extended-properties" xmlns:vt="http://schemas.openxmlformats.org/officeDocument/2006/docPropsVTypes">
  <TotalTime>302</TotalTime>
  <Words>811</Words>
  <Application>Microsoft Office PowerPoint</Application>
  <PresentationFormat>On-screen Show (4:3)</PresentationFormat>
  <Paragraphs>186</Paragraphs>
  <Slides>27</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Source Sans Pro Black</vt:lpstr>
      <vt:lpstr>Office Theme</vt:lpstr>
      <vt:lpstr>Defending Judges and the Rule of Law</vt:lpstr>
      <vt:lpstr>Why the Rule of Law Matters</vt:lpstr>
      <vt:lpstr>What Happens Without the Rule of Law?</vt:lpstr>
      <vt:lpstr>Attacks on Judges Are Not New</vt:lpstr>
      <vt:lpstr>Late 20th Century Examples</vt:lpstr>
      <vt:lpstr>What Is Different Today?</vt:lpstr>
      <vt:lpstr>What’s Different? – Increased Threats Against Judges</vt:lpstr>
      <vt:lpstr>What’s Different? — Recent High-Profile Incidents</vt:lpstr>
      <vt:lpstr>Public Confidence in the Judiciary</vt:lpstr>
      <vt:lpstr>Why Legitimacy Matters</vt:lpstr>
      <vt:lpstr>Defining the Rule of Law</vt:lpstr>
      <vt:lpstr>Value of the Rule of Law</vt:lpstr>
      <vt:lpstr>Role of Judges</vt:lpstr>
      <vt:lpstr>Stare Decisis and Stability</vt:lpstr>
      <vt:lpstr>Judicial Tone and Legitimacy</vt:lpstr>
      <vt:lpstr>Disagreement With Court Rulings Need Not Be Disrespect</vt:lpstr>
      <vt:lpstr>First Amendment Principles</vt:lpstr>
      <vt:lpstr>Crossing the Line in Criticizing Court Rulings</vt:lpstr>
      <vt:lpstr>Framing Proper Criticism</vt:lpstr>
      <vt:lpstr>Lawyers’ Ethical Duties</vt:lpstr>
      <vt:lpstr>Rules of Professional Conduct</vt:lpstr>
      <vt:lpstr>Communicating With Clients After Unwelcome Decisions</vt:lpstr>
      <vt:lpstr>Participation in Judicial Elections</vt:lpstr>
      <vt:lpstr>Be a Part of the Solution: Advocacy and Public Education</vt:lpstr>
      <vt:lpstr>Counter Misinformation</vt:lpstr>
      <vt:lpstr>Other Ways to Help</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Charli M. Seely</dc:creator>
  <cp:keywords/>
  <dc:description>generated using python-pptx</dc:description>
  <cp:lastModifiedBy>Michael Colantuono</cp:lastModifiedBy>
  <cp:revision>19</cp:revision>
  <cp:lastPrinted>2026-09-18T21:15:28Z</cp:lastPrinted>
  <dcterms:created xsi:type="dcterms:W3CDTF">2013-01-27T09:14:16Z</dcterms:created>
  <dcterms:modified xsi:type="dcterms:W3CDTF">2026-09-18T21:23:20Z</dcterms:modified>
  <cp:category/>
</cp:coreProperties>
</file>